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2"/>
  </p:notesMasterIdLst>
  <p:sldIdLst>
    <p:sldId id="258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80" r:id="rId13"/>
    <p:sldId id="270" r:id="rId14"/>
    <p:sldId id="281" r:id="rId15"/>
    <p:sldId id="277" r:id="rId16"/>
    <p:sldId id="274" r:id="rId17"/>
    <p:sldId id="275" r:id="rId18"/>
    <p:sldId id="276" r:id="rId19"/>
    <p:sldId id="273" r:id="rId20"/>
    <p:sldId id="28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86E9A2C-D160-B29A-06AE-04BDCE0383BB}" name="Katherine Carr" initials="KC" userId="S::kcarr@ouac.on.ca::ed1e2a51-8baf-4c66-aa5b-39e855120edb" providerId="AD"/>
  <p188:author id="{8EFBD19F-993E-B552-2A7B-1B174C03592F}" name="Kim Logan" initials="KL" userId="S::kim@ouac.on.ca::0a1cbd59-91c3-4b01-9157-3f5822d722a9" providerId="AD"/>
  <p188:author id="{C590C0E2-0FD9-C53F-F00C-29D18DB272A2}" name="Lois Ferguson" initials="LF" userId="S::lois@ouac.on.ca::b115b8de-1414-4a10-922b-19a58c86a17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is Ferguson" initials="LF" lastIdx="4" clrIdx="0">
    <p:extLst>
      <p:ext uri="{19B8F6BF-5375-455C-9EA6-DF929625EA0E}">
        <p15:presenceInfo xmlns:p15="http://schemas.microsoft.com/office/powerpoint/2012/main" userId="S::lois@ouac.on.ca::b115b8de-1414-4a10-922b-19a58c86a17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E3EB"/>
    <a:srgbClr val="F2DFDD"/>
    <a:srgbClr val="F0BF5B"/>
    <a:srgbClr val="651A35"/>
    <a:srgbClr val="51608C"/>
    <a:srgbClr val="215968"/>
    <a:srgbClr val="4C7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73082" autoAdjust="0"/>
  </p:normalViewPr>
  <p:slideViewPr>
    <p:cSldViewPr>
      <p:cViewPr varScale="1">
        <p:scale>
          <a:sx n="70" d="100"/>
          <a:sy n="70" d="100"/>
        </p:scale>
        <p:origin x="112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FB765-4CC4-4999-87F9-532334C797B7}" type="datetimeFigureOut">
              <a:rPr lang="en-CA" smtClean="0"/>
              <a:t>2023-10-04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10201-00D5-4BD2-8A8A-6AC0CC7C66A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724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tariouniversitiesinfo.ca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10201-00D5-4BD2-8A8A-6AC0CC7C66A1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34980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There is no charge for submitting a response to an offer of admission.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10201-00D5-4BD2-8A8A-6AC0CC7C66A1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909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74630"/>
            <a:r>
              <a:rPr lang="en-US" sz="1300" dirty="0"/>
              <a:t>Help with the application is available in several places, including the FAQs section on our website and from Applicant Services. You should refer to the </a:t>
            </a:r>
            <a:r>
              <a:rPr lang="en-US" sz="1300" b="1" dirty="0"/>
              <a:t>Undergraduate Application Guide</a:t>
            </a:r>
            <a:r>
              <a:rPr lang="en-US" sz="1300" dirty="0"/>
              <a:t> available online</a:t>
            </a:r>
            <a:r>
              <a:rPr lang="en-US" sz="1300" i="1" dirty="0"/>
              <a:t> </a:t>
            </a:r>
            <a:r>
              <a:rPr lang="en-US" sz="1300" dirty="0"/>
              <a:t>for important details. </a:t>
            </a:r>
          </a:p>
          <a:p>
            <a:pPr defTabSz="974630"/>
            <a:endParaRPr lang="en-US" sz="1300" dirty="0"/>
          </a:p>
          <a:p>
            <a:pPr defTabSz="974630"/>
            <a:r>
              <a:rPr lang="en-US" sz="1300" dirty="0"/>
              <a:t>You should also visit OUInfo at </a:t>
            </a:r>
            <a:r>
              <a:rPr lang="en-CA" sz="1400" dirty="0">
                <a:hlinkClick r:id="rId3"/>
              </a:rPr>
              <a:t>www.ontariouniversitiesinfo.ca</a:t>
            </a:r>
            <a:r>
              <a:rPr lang="en-US" sz="1300" dirty="0"/>
              <a:t> to find and compare Ontario university programs, and research residences, scholarships, admission requirements and more.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CD655-DA62-4719-97B5-8E7231E6CAB1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7899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It will take 1-3 business days or up to 1 week during peak times to process your application once you submit payment.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10201-00D5-4BD2-8A8A-6AC0CC7C66A1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28542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10201-00D5-4BD2-8A8A-6AC0CC7C66A1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03160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is the </a:t>
            </a:r>
            <a:r>
              <a:rPr lang="fr-CA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fr-CA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fr-CA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communication for the OUAC and the </a:t>
            </a:r>
            <a:r>
              <a:rPr lang="fr-CA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universities</a:t>
            </a:r>
            <a:r>
              <a:rPr lang="fr-CA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CA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10201-00D5-4BD2-8A8A-6AC0CC7C66A1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2269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10201-00D5-4BD2-8A8A-6AC0CC7C66A1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2326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The “Decline” option is not available for all universities.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10201-00D5-4BD2-8A8A-6AC0CC7C66A1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8355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“Cancel” icon for the accepted offer on the My Offers page to get to this page, where you can cancel your acceptance of the offer.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10201-00D5-4BD2-8A8A-6AC0CC7C66A1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5642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10201-00D5-4BD2-8A8A-6AC0CC7C66A1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857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There is no fee for submitting a response to an offer of admission.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10201-00D5-4BD2-8A8A-6AC0CC7C66A1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3408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202362"/>
            <a:ext cx="9144000" cy="6556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6208795"/>
            <a:ext cx="4320480" cy="67772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28" y="2536387"/>
            <a:ext cx="9144000" cy="748597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>
                <a:latin typeface="Arial" pitchFamily="34" charset="0"/>
                <a:cs typeface="Arial" pitchFamily="34" charset="0"/>
              </a:rPr>
              <a:t>Subtitle</a:t>
            </a:r>
            <a:endParaRPr lang="en-CA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9128" y="6165304"/>
            <a:ext cx="9144000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28" y="1772816"/>
            <a:ext cx="9134872" cy="759890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651A3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32D9AC-6657-E459-596A-CBC34961D901}"/>
              </a:ext>
            </a:extLst>
          </p:cNvPr>
          <p:cNvSpPr/>
          <p:nvPr userDrawn="1"/>
        </p:nvSpPr>
        <p:spPr>
          <a:xfrm>
            <a:off x="0" y="4898872"/>
            <a:ext cx="9155941" cy="1296144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 descr="Logos for the Undergraduate, Law, Medicine, Rehab Sciences and Teacher Ed applications.">
            <a:extLst>
              <a:ext uri="{FF2B5EF4-FFF2-40B4-BE49-F238E27FC236}">
                <a16:creationId xmlns:a16="http://schemas.microsoft.com/office/drawing/2014/main" id="{008B9381-A205-A2EB-1C9D-E737F74B36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7227" y="4970880"/>
            <a:ext cx="8189545" cy="113071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6AB07B8-7B07-27EA-AA61-661B28CEE1EB}"/>
              </a:ext>
            </a:extLst>
          </p:cNvPr>
          <p:cNvSpPr/>
          <p:nvPr userDrawn="1"/>
        </p:nvSpPr>
        <p:spPr>
          <a:xfrm>
            <a:off x="-7810" y="4826864"/>
            <a:ext cx="9180512" cy="72008"/>
          </a:xfrm>
          <a:prstGeom prst="rect">
            <a:avLst/>
          </a:prstGeom>
          <a:solidFill>
            <a:srgbClr val="4C7E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88FC0F-44BD-5154-BA2A-8E990A1F0E0E}"/>
              </a:ext>
            </a:extLst>
          </p:cNvPr>
          <p:cNvSpPr/>
          <p:nvPr userDrawn="1"/>
        </p:nvSpPr>
        <p:spPr>
          <a:xfrm>
            <a:off x="-9128" y="6165304"/>
            <a:ext cx="9180512" cy="72008"/>
          </a:xfrm>
          <a:prstGeom prst="rect">
            <a:avLst/>
          </a:prstGeom>
          <a:solidFill>
            <a:srgbClr val="4C7E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357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43608" y="274638"/>
            <a:ext cx="7643192" cy="114300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651A35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43608" y="1676400"/>
            <a:ext cx="7643192" cy="4449763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 marL="800100" indent="-342900">
              <a:buFont typeface="Calibri" panose="020F0502020204030204" pitchFamily="34" charset="0"/>
              <a:buChar char="−"/>
              <a:defRPr sz="2000"/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CA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676400"/>
            <a:ext cx="683568" cy="4495800"/>
          </a:xfrm>
          <a:prstGeom prst="rect">
            <a:avLst/>
          </a:prstGeom>
          <a:solidFill>
            <a:srgbClr val="516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683568" cy="1600200"/>
          </a:xfrm>
          <a:prstGeom prst="rect">
            <a:avLst/>
          </a:prstGeom>
          <a:solidFill>
            <a:srgbClr val="651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6202362"/>
            <a:ext cx="9144000" cy="6556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6208795"/>
            <a:ext cx="4320480" cy="67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685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5D799D7-858A-4102-9CD4-9DE9C4D243DC}" type="datetimeFigureOut">
              <a:rPr lang="en-CA" smtClean="0"/>
              <a:pPr/>
              <a:t>2023-10-04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285421F-57AA-4822-92FA-5F7F97F7312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2014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ouac.on.ca/undergrad-guid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uac.on.ca/faq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uac.on.ca/undergrad-guide" TargetMode="External"/><Relationship Id="rId4" Type="http://schemas.openxmlformats.org/officeDocument/2006/relationships/hyperlink" Target="mailto:undergrad@ouac.on.c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uac.on.ca/undergrad-guide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undergrad@ouac.on.ca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4" y="1751541"/>
            <a:ext cx="9134872" cy="1191938"/>
          </a:xfrm>
        </p:spPr>
        <p:txBody>
          <a:bodyPr>
            <a:normAutofit fontScale="90000"/>
          </a:bodyPr>
          <a:lstStyle/>
          <a:p>
            <a:r>
              <a:rPr lang="en-CA" dirty="0"/>
              <a:t>Editing Your</a:t>
            </a:r>
            <a:br>
              <a:rPr lang="en-CA" dirty="0"/>
            </a:br>
            <a:r>
              <a:rPr lang="en-CA" dirty="0"/>
              <a:t>Completed Application</a:t>
            </a:r>
          </a:p>
        </p:txBody>
      </p:sp>
      <p:sp>
        <p:nvSpPr>
          <p:cNvPr id="7" name="Subtitle 3">
            <a:extLst>
              <a:ext uri="{FF2B5EF4-FFF2-40B4-BE49-F238E27FC236}">
                <a16:creationId xmlns:a16="http://schemas.microsoft.com/office/drawing/2014/main" id="{55AF2929-80F3-C93F-D113-CBBBFDF1F4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084" y="3047685"/>
            <a:ext cx="9144000" cy="1468677"/>
          </a:xfrm>
        </p:spPr>
        <p:txBody>
          <a:bodyPr>
            <a:normAutofit/>
          </a:bodyPr>
          <a:lstStyle/>
          <a:p>
            <a:r>
              <a:rPr lang="en-CA" dirty="0"/>
              <a:t>Undergraduate Application</a:t>
            </a:r>
          </a:p>
          <a:p>
            <a:r>
              <a:rPr lang="en-CA" dirty="0"/>
              <a:t>Instructions for Ontario High School Students</a:t>
            </a:r>
          </a:p>
          <a:p>
            <a:r>
              <a:rPr lang="en-CA" b="1" dirty="0">
                <a:hlinkClick r:id="rId2"/>
              </a:rPr>
              <a:t>www.ouac.on.ca/undergrad-guide</a:t>
            </a:r>
            <a:r>
              <a:rPr lang="en-CA" b="1" dirty="0"/>
              <a:t> </a:t>
            </a:r>
          </a:p>
        </p:txBody>
      </p:sp>
      <p:pic>
        <p:nvPicPr>
          <p:cNvPr id="3" name="Graphic 2" descr="Undergraduate Application logo.">
            <a:extLst>
              <a:ext uri="{FF2B5EF4-FFF2-40B4-BE49-F238E27FC236}">
                <a16:creationId xmlns:a16="http://schemas.microsoft.com/office/drawing/2014/main" id="{8CF8B4BF-2C47-A43C-F9B1-BFF1401E61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86556" y="404664"/>
            <a:ext cx="1656184" cy="132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746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/>
              <a:t>Making Changes to Your Existing Choices</a:t>
            </a:r>
          </a:p>
        </p:txBody>
      </p:sp>
      <p:grpSp>
        <p:nvGrpSpPr>
          <p:cNvPr id="8" name="Group 7" descr="Screenshot of the My Choices page with the edit icon indicated.">
            <a:extLst>
              <a:ext uri="{FF2B5EF4-FFF2-40B4-BE49-F238E27FC236}">
                <a16:creationId xmlns:a16="http://schemas.microsoft.com/office/drawing/2014/main" id="{CAF7DBB8-A5DE-5230-338C-220AB187E1DB}"/>
              </a:ext>
            </a:extLst>
          </p:cNvPr>
          <p:cNvGrpSpPr/>
          <p:nvPr/>
        </p:nvGrpSpPr>
        <p:grpSpPr>
          <a:xfrm>
            <a:off x="1043608" y="1683794"/>
            <a:ext cx="3772426" cy="2619741"/>
            <a:chOff x="1043608" y="1683794"/>
            <a:chExt cx="3772426" cy="2619741"/>
          </a:xfrm>
        </p:grpSpPr>
        <p:pic>
          <p:nvPicPr>
            <p:cNvPr id="7" name="Picture 6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DF09488A-0E35-2E48-2416-A248F1CB4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608" y="1683794"/>
              <a:ext cx="3772426" cy="2619741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CB4694A-CB23-09FA-D5C0-F1E032A27C9B}"/>
                </a:ext>
              </a:extLst>
            </p:cNvPr>
            <p:cNvSpPr/>
            <p:nvPr/>
          </p:nvSpPr>
          <p:spPr>
            <a:xfrm>
              <a:off x="3982609" y="3731767"/>
              <a:ext cx="551512" cy="535446"/>
            </a:xfrm>
            <a:prstGeom prst="ellipse">
              <a:avLst/>
            </a:prstGeom>
            <a:noFill/>
            <a:ln w="57150">
              <a:solidFill>
                <a:srgbClr val="F0BF5B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4766337"/>
            <a:ext cx="4536504" cy="1143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sz="2200" b="1" dirty="0"/>
              <a:t>Note: </a:t>
            </a:r>
            <a:r>
              <a:rPr lang="en-CA" sz="2200" dirty="0"/>
              <a:t>If you have an active offer or have accepted a university offer of admission, you will not be able to change the program details. </a:t>
            </a:r>
          </a:p>
          <a:p>
            <a:endParaRPr lang="en-CA" dirty="0"/>
          </a:p>
        </p:txBody>
      </p:sp>
      <p:sp>
        <p:nvSpPr>
          <p:cNvPr id="5" name="AutoShape 8" descr="&#10;"/>
          <p:cNvSpPr>
            <a:spLocks noChangeArrowheads="1"/>
          </p:cNvSpPr>
          <p:nvPr/>
        </p:nvSpPr>
        <p:spPr bwMode="auto">
          <a:xfrm>
            <a:off x="5518448" y="1716320"/>
            <a:ext cx="3168352" cy="1015663"/>
          </a:xfrm>
          <a:prstGeom prst="wedgeRectCallout">
            <a:avLst>
              <a:gd name="adj1" fmla="val -85209"/>
              <a:gd name="adj2" fmla="val 167030"/>
            </a:avLst>
          </a:prstGeom>
          <a:solidFill>
            <a:srgbClr val="DDE3EB"/>
          </a:solidFill>
          <a:ln w="9525" algn="ctr">
            <a:solidFill>
              <a:srgbClr val="215968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dirty="0">
                <a:latin typeface="Arial" charset="0"/>
              </a:rPr>
              <a:t>To change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details of an existing choice, click the edit icon.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18448" y="3840734"/>
            <a:ext cx="3168352" cy="1938992"/>
          </a:xfrm>
          <a:prstGeom prst="rect">
            <a:avLst/>
          </a:prstGeom>
          <a:solidFill>
            <a:srgbClr val="F2DFDD"/>
          </a:solidFill>
          <a:ln w="9525" algn="ctr">
            <a:solidFill>
              <a:srgbClr val="215968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dirty="0">
                <a:latin typeface="Arial" charset="0"/>
              </a:rPr>
              <a:t>For a university or program choice that is already on your application, you may change only the details that you specified initially.</a:t>
            </a:r>
            <a:endParaRPr lang="en-CA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919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dirty="0"/>
              <a:t>Responding to a University Offer </a:t>
            </a:r>
            <a:br>
              <a:rPr kumimoji="1" lang="en-US" dirty="0"/>
            </a:br>
            <a:r>
              <a:rPr kumimoji="1" lang="en-US" dirty="0"/>
              <a:t>of Admission</a:t>
            </a:r>
            <a:endParaRPr lang="en-CA" dirty="0"/>
          </a:p>
        </p:txBody>
      </p:sp>
      <p:grpSp>
        <p:nvGrpSpPr>
          <p:cNvPr id="3" name="Group 2" descr="Screenshot of the My Offers page with the eye icon indicated.">
            <a:extLst>
              <a:ext uri="{FF2B5EF4-FFF2-40B4-BE49-F238E27FC236}">
                <a16:creationId xmlns:a16="http://schemas.microsoft.com/office/drawing/2014/main" id="{E614E99B-D1B9-48D7-1475-B0F2CE642F22}"/>
              </a:ext>
            </a:extLst>
          </p:cNvPr>
          <p:cNvGrpSpPr/>
          <p:nvPr/>
        </p:nvGrpSpPr>
        <p:grpSpPr>
          <a:xfrm>
            <a:off x="1043608" y="2157257"/>
            <a:ext cx="6444208" cy="3500485"/>
            <a:chOff x="1043608" y="2157257"/>
            <a:chExt cx="6444208" cy="3500485"/>
          </a:xfrm>
        </p:grpSpPr>
        <p:pic>
          <p:nvPicPr>
            <p:cNvPr id="5" name="Picture 4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74953DF7-94F4-95BA-C07D-E990094178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608" y="2157257"/>
              <a:ext cx="6444208" cy="3500485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2CBF3A1-92D3-0F29-6110-BFF4265F3D7A}"/>
                </a:ext>
              </a:extLst>
            </p:cNvPr>
            <p:cNvSpPr/>
            <p:nvPr/>
          </p:nvSpPr>
          <p:spPr>
            <a:xfrm>
              <a:off x="4644008" y="4005064"/>
              <a:ext cx="551512" cy="535446"/>
            </a:xfrm>
            <a:prstGeom prst="ellipse">
              <a:avLst/>
            </a:prstGeom>
            <a:noFill/>
            <a:ln w="57150">
              <a:solidFill>
                <a:srgbClr val="F0BF5B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6" name="AutoShape 9" descr="&#10;"/>
          <p:cNvSpPr>
            <a:spLocks noChangeArrowheads="1"/>
          </p:cNvSpPr>
          <p:nvPr/>
        </p:nvSpPr>
        <p:spPr bwMode="auto">
          <a:xfrm>
            <a:off x="5940152" y="1506843"/>
            <a:ext cx="2890664" cy="2400657"/>
          </a:xfrm>
          <a:prstGeom prst="wedgeRectCallout">
            <a:avLst>
              <a:gd name="adj1" fmla="val -82686"/>
              <a:gd name="adj2" fmla="val 61227"/>
            </a:avLst>
          </a:prstGeom>
          <a:solidFill>
            <a:srgbClr val="DDE3EB"/>
          </a:solidFill>
          <a:ln w="9525">
            <a:solidFill>
              <a:srgbClr val="215968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dirty="0">
                <a:latin typeface="Arial" charset="0"/>
              </a:rPr>
              <a:t>To respond to a university offer of admission, click </a:t>
            </a:r>
            <a:br>
              <a:rPr lang="en-US" sz="2000" dirty="0">
                <a:latin typeface="Arial" charset="0"/>
              </a:rPr>
            </a:br>
            <a:r>
              <a:rPr lang="en-US" sz="2000" dirty="0">
                <a:latin typeface="Arial" charset="0"/>
              </a:rPr>
              <a:t>“My Offers” then click the eye icon.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dirty="0">
                <a:latin typeface="Arial" charset="0"/>
              </a:rPr>
              <a:t>You can choose an offer or alternate offer.</a:t>
            </a:r>
          </a:p>
        </p:txBody>
      </p:sp>
    </p:spTree>
    <p:extLst>
      <p:ext uri="{BB962C8B-B14F-4D97-AF65-F5344CB8AC3E}">
        <p14:creationId xmlns:p14="http://schemas.microsoft.com/office/powerpoint/2010/main" val="1566107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Accept or Decline the Offer</a:t>
            </a:r>
          </a:p>
        </p:txBody>
      </p:sp>
      <p:pic>
        <p:nvPicPr>
          <p:cNvPr id="4" name="Picture 3" descr="Screenshot of an offer page.">
            <a:extLst>
              <a:ext uri="{FF2B5EF4-FFF2-40B4-BE49-F238E27FC236}">
                <a16:creationId xmlns:a16="http://schemas.microsoft.com/office/drawing/2014/main" id="{216623E3-93C4-ADFF-4DC7-7A176C5866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2767" y="1319249"/>
            <a:ext cx="4058466" cy="46531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3C4653-ADA1-4026-802C-7BC379AC854C}"/>
              </a:ext>
            </a:extLst>
          </p:cNvPr>
          <p:cNvSpPr txBox="1"/>
          <p:nvPr/>
        </p:nvSpPr>
        <p:spPr>
          <a:xfrm>
            <a:off x="5508104" y="2937931"/>
            <a:ext cx="3324006" cy="707886"/>
          </a:xfrm>
          <a:prstGeom prst="rect">
            <a:avLst/>
          </a:prstGeom>
          <a:solidFill>
            <a:srgbClr val="DDE3EB"/>
          </a:solidFill>
          <a:ln w="9525">
            <a:solidFill>
              <a:srgbClr val="215968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dirty="0">
                <a:latin typeface="Arial" charset="0"/>
              </a:rPr>
              <a:t>To </a:t>
            </a:r>
            <a:r>
              <a:rPr lang="en-CA" sz="2000" dirty="0">
                <a:latin typeface="Arial" charset="0"/>
              </a:rPr>
              <a:t>respond to an offer, click “Accept” or “Decline”.</a:t>
            </a:r>
          </a:p>
        </p:txBody>
      </p:sp>
    </p:spTree>
    <p:extLst>
      <p:ext uri="{BB962C8B-B14F-4D97-AF65-F5344CB8AC3E}">
        <p14:creationId xmlns:p14="http://schemas.microsoft.com/office/powerpoint/2010/main" val="748762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Cancelling an Offer of Admission</a:t>
            </a:r>
          </a:p>
        </p:txBody>
      </p:sp>
      <p:pic>
        <p:nvPicPr>
          <p:cNvPr id="4" name="Picture 3" descr="Screenshot of a previously accepted offer page.">
            <a:extLst>
              <a:ext uri="{FF2B5EF4-FFF2-40B4-BE49-F238E27FC236}">
                <a16:creationId xmlns:a16="http://schemas.microsoft.com/office/drawing/2014/main" id="{97CD912A-85E9-D40D-6E9C-FD93BC9EA8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326661"/>
            <a:ext cx="4037921" cy="46234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39952" y="3284458"/>
            <a:ext cx="4752528" cy="707886"/>
          </a:xfrm>
          <a:prstGeom prst="rect">
            <a:avLst/>
          </a:prstGeom>
          <a:solidFill>
            <a:srgbClr val="DDE3EB"/>
          </a:solidFill>
          <a:ln w="9525">
            <a:solidFill>
              <a:srgbClr val="215968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dirty="0">
                <a:latin typeface="Arial" charset="0"/>
              </a:rPr>
              <a:t>To cancel a previously accepted offer of admission, click “Cancel”</a:t>
            </a:r>
            <a:r>
              <a:rPr lang="en-CA" sz="2000" dirty="0"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2596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Submitting Responses</a:t>
            </a:r>
          </a:p>
        </p:txBody>
      </p:sp>
      <p:pic>
        <p:nvPicPr>
          <p:cNvPr id="4" name="Picture 3" descr="Screenshot of the “I’m ready to submit my response/changes” and “I want to make more changes” buttons.">
            <a:extLst>
              <a:ext uri="{FF2B5EF4-FFF2-40B4-BE49-F238E27FC236}">
                <a16:creationId xmlns:a16="http://schemas.microsoft.com/office/drawing/2014/main" id="{F66483E1-D2FE-4E15-7BD5-307B73B74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405" y="1340768"/>
            <a:ext cx="6115904" cy="22767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1993" y="4017270"/>
            <a:ext cx="6552728" cy="1323439"/>
          </a:xfrm>
          <a:prstGeom prst="rect">
            <a:avLst/>
          </a:prstGeom>
          <a:solidFill>
            <a:srgbClr val="DDE3EB"/>
          </a:solidFill>
          <a:ln w="9525">
            <a:solidFill>
              <a:srgbClr val="215968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dirty="0">
                <a:latin typeface="Arial" charset="0"/>
              </a:rPr>
              <a:t>You will have 2 options to proceed. Click “I’m ready to submit my response/changes” to proceed to the Review and Payment page or click “I want to make more changes” to make more changes.</a:t>
            </a:r>
            <a:endParaRPr lang="en-CA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40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Complete the Review and Payment Process</a:t>
            </a:r>
          </a:p>
        </p:txBody>
      </p:sp>
      <p:pic>
        <p:nvPicPr>
          <p:cNvPr id="4" name="Picture 3" descr="Screenshot of the Review Summary page with the &quot;Review and Payment&quot; link in the Quick Links menu indicated.">
            <a:extLst>
              <a:ext uri="{FF2B5EF4-FFF2-40B4-BE49-F238E27FC236}">
                <a16:creationId xmlns:a16="http://schemas.microsoft.com/office/drawing/2014/main" id="{9F703ED6-5C6D-2CC9-76D4-3122431DB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67" y="1599004"/>
            <a:ext cx="7387239" cy="4156553"/>
          </a:xfrm>
          <a:prstGeom prst="rect">
            <a:avLst/>
          </a:prstGeom>
        </p:spPr>
      </p:pic>
      <p:sp>
        <p:nvSpPr>
          <p:cNvPr id="7" name="AutoShape 9" descr="&#10;"/>
          <p:cNvSpPr>
            <a:spLocks noChangeArrowheads="1"/>
          </p:cNvSpPr>
          <p:nvPr/>
        </p:nvSpPr>
        <p:spPr bwMode="auto">
          <a:xfrm>
            <a:off x="5615143" y="3407457"/>
            <a:ext cx="3096344" cy="2503249"/>
          </a:xfrm>
          <a:prstGeom prst="wedgeRectCallout">
            <a:avLst>
              <a:gd name="adj1" fmla="val -141796"/>
              <a:gd name="adj2" fmla="val 24009"/>
            </a:avLst>
          </a:prstGeom>
          <a:solidFill>
            <a:srgbClr val="DDE3EB"/>
          </a:solidFill>
          <a:ln w="9525">
            <a:solidFill>
              <a:srgbClr val="215968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Aft>
                <a:spcPts val="2000"/>
              </a:spcAft>
            </a:pPr>
            <a:r>
              <a:rPr lang="en-US" sz="2000" dirty="0">
                <a:latin typeface="Arial" charset="0"/>
              </a:rPr>
              <a:t>Click “Review and Payment”.</a:t>
            </a:r>
            <a:endParaRPr lang="en-CA" sz="2000" dirty="0"/>
          </a:p>
          <a:p>
            <a:r>
              <a:rPr lang="en-US" sz="2000" dirty="0">
                <a:latin typeface="Arial" charset="0"/>
              </a:rPr>
              <a:t>You </a:t>
            </a:r>
            <a:r>
              <a:rPr lang="en-US" sz="2000" b="1" dirty="0">
                <a:latin typeface="Arial" charset="0"/>
              </a:rPr>
              <a:t>must </a:t>
            </a:r>
            <a:r>
              <a:rPr lang="en-US" sz="2000" dirty="0">
                <a:latin typeface="Arial" charset="0"/>
              </a:rPr>
              <a:t>complete this step for the OUAC and the universities to receive your changes and/or responses.</a:t>
            </a:r>
          </a:p>
        </p:txBody>
      </p:sp>
    </p:spTree>
    <p:extLst>
      <p:ext uri="{BB962C8B-B14F-4D97-AF65-F5344CB8AC3E}">
        <p14:creationId xmlns:p14="http://schemas.microsoft.com/office/powerpoint/2010/main" val="716969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dirty="0"/>
              <a:t>Finalizing Your Changes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417638"/>
            <a:ext cx="764319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Arial" charset="0"/>
              </a:rPr>
              <a:t>Review your Summary </a:t>
            </a:r>
            <a:r>
              <a:rPr lang="en-US" sz="2200">
                <a:latin typeface="Arial" charset="0"/>
              </a:rPr>
              <a:t>of Changes carefully</a:t>
            </a:r>
            <a:r>
              <a:rPr lang="en-US" sz="2200" dirty="0">
                <a:latin typeface="Arial" charset="0"/>
              </a:rPr>
              <a:t>.</a:t>
            </a:r>
          </a:p>
          <a:p>
            <a:endParaRPr lang="en-CA" sz="2200" dirty="0"/>
          </a:p>
        </p:txBody>
      </p:sp>
      <p:pic>
        <p:nvPicPr>
          <p:cNvPr id="5" name="Picture 4" descr="Screenshot of &quot;I Verify and Agree&quot; section  of the Summary of Changes page.">
            <a:extLst>
              <a:ext uri="{FF2B5EF4-FFF2-40B4-BE49-F238E27FC236}">
                <a16:creationId xmlns:a16="http://schemas.microsoft.com/office/drawing/2014/main" id="{830EAC68-C1F8-8C5F-659F-DDAE37017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391" y="2560638"/>
            <a:ext cx="6651626" cy="169122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9" name="AutoShape 13"/>
          <p:cNvSpPr>
            <a:spLocks noChangeArrowheads="1"/>
          </p:cNvSpPr>
          <p:nvPr/>
        </p:nvSpPr>
        <p:spPr bwMode="auto">
          <a:xfrm>
            <a:off x="5806480" y="4251867"/>
            <a:ext cx="2880320" cy="1584176"/>
          </a:xfrm>
          <a:prstGeom prst="wedgeRectCallout">
            <a:avLst>
              <a:gd name="adj1" fmla="val -91508"/>
              <a:gd name="adj2" fmla="val -57541"/>
            </a:avLst>
          </a:prstGeom>
          <a:solidFill>
            <a:srgbClr val="DDE3EB"/>
          </a:solidFill>
          <a:ln w="9525">
            <a:solidFill>
              <a:srgbClr val="215968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Satisfied with your changes? Click “I Verify and Agree” to continue.</a:t>
            </a:r>
          </a:p>
        </p:txBody>
      </p:sp>
    </p:spTree>
    <p:extLst>
      <p:ext uri="{BB962C8B-B14F-4D97-AF65-F5344CB8AC3E}">
        <p14:creationId xmlns:p14="http://schemas.microsoft.com/office/powerpoint/2010/main" val="3100594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dirty="0"/>
              <a:t>Payment</a:t>
            </a:r>
            <a:endParaRPr lang="en-CA" dirty="0"/>
          </a:p>
        </p:txBody>
      </p:sp>
      <p:pic>
        <p:nvPicPr>
          <p:cNvPr id="4" name="Picture 3" descr="Screenshot of the Choose Payment Method section on the Payment page.">
            <a:extLst>
              <a:ext uri="{FF2B5EF4-FFF2-40B4-BE49-F238E27FC236}">
                <a16:creationId xmlns:a16="http://schemas.microsoft.com/office/drawing/2014/main" id="{4CA3CDB1-A470-E54A-368D-CE5995F24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931" y="2289481"/>
            <a:ext cx="7474109" cy="227903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Rectangle 6" descr="&#10;"/>
          <p:cNvSpPr>
            <a:spLocks noChangeArrowheads="1"/>
          </p:cNvSpPr>
          <p:nvPr/>
        </p:nvSpPr>
        <p:spPr bwMode="auto">
          <a:xfrm>
            <a:off x="6012160" y="4424698"/>
            <a:ext cx="2376264" cy="1015663"/>
          </a:xfrm>
          <a:prstGeom prst="rect">
            <a:avLst/>
          </a:prstGeom>
          <a:solidFill>
            <a:srgbClr val="DDE3EB"/>
          </a:solidFill>
          <a:ln w="9525" algn="ctr">
            <a:solidFill>
              <a:srgbClr val="215968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dirty="0">
                <a:latin typeface="Arial" charset="0"/>
              </a:rPr>
              <a:t>You </a:t>
            </a:r>
            <a:r>
              <a:rPr lang="en-US" sz="2000" b="1" dirty="0">
                <a:latin typeface="Arial" charset="0"/>
              </a:rPr>
              <a:t>must</a:t>
            </a:r>
            <a:r>
              <a:rPr lang="en-US" sz="2000" dirty="0">
                <a:latin typeface="Arial" charset="0"/>
              </a:rPr>
              <a:t> pay for </a:t>
            </a:r>
            <a:br>
              <a:rPr lang="en-US" sz="2000" dirty="0">
                <a:latin typeface="Arial" charset="0"/>
              </a:rPr>
            </a:br>
            <a:r>
              <a:rPr lang="en-US" sz="2000" dirty="0">
                <a:latin typeface="Arial" charset="0"/>
              </a:rPr>
              <a:t>your changes by credit or debit card.</a:t>
            </a:r>
          </a:p>
        </p:txBody>
      </p:sp>
    </p:spTree>
    <p:extLst>
      <p:ext uri="{BB962C8B-B14F-4D97-AF65-F5344CB8AC3E}">
        <p14:creationId xmlns:p14="http://schemas.microsoft.com/office/powerpoint/2010/main" val="716719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dirty="0"/>
              <a:t>Confirmation of Changes</a:t>
            </a:r>
            <a:endParaRPr lang="en-CA" dirty="0"/>
          </a:p>
        </p:txBody>
      </p:sp>
      <p:pic>
        <p:nvPicPr>
          <p:cNvPr id="4" name="Picture 3" descr="Screenshot of the Complete page.">
            <a:extLst>
              <a:ext uri="{FF2B5EF4-FFF2-40B4-BE49-F238E27FC236}">
                <a16:creationId xmlns:a16="http://schemas.microsoft.com/office/drawing/2014/main" id="{CDCA82F8-1120-C493-8C6C-ABE502FC2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9632" y="1772816"/>
            <a:ext cx="6663963" cy="322570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652120" y="3405804"/>
            <a:ext cx="3178696" cy="2508379"/>
          </a:xfrm>
          <a:prstGeom prst="rect">
            <a:avLst/>
          </a:prstGeom>
          <a:solidFill>
            <a:srgbClr val="DDE3EB"/>
          </a:solidFill>
          <a:ln w="9525" algn="ctr">
            <a:solidFill>
              <a:srgbClr val="215968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 charset="0"/>
              </a:rPr>
              <a:t>When you see this screen, it means you have successfully submitted your changes to your application or </a:t>
            </a:r>
            <a:r>
              <a:rPr lang="fr-CA" sz="2000" dirty="0" err="1">
                <a:latin typeface="Arial" charset="0"/>
              </a:rPr>
              <a:t>responses</a:t>
            </a:r>
            <a:r>
              <a:rPr lang="fr-CA" sz="2000" dirty="0">
                <a:latin typeface="Arial" charset="0"/>
              </a:rPr>
              <a:t> to </a:t>
            </a:r>
            <a:r>
              <a:rPr lang="fr-CA" sz="2000" dirty="0" err="1">
                <a:latin typeface="Arial" charset="0"/>
              </a:rPr>
              <a:t>offers</a:t>
            </a:r>
            <a:r>
              <a:rPr lang="fr-CA" sz="2000" dirty="0">
                <a:latin typeface="Arial" charset="0"/>
              </a:rPr>
              <a:t> of admission</a:t>
            </a:r>
            <a:r>
              <a:rPr lang="en-US" sz="2000" dirty="0">
                <a:latin typeface="Arial" charset="0"/>
              </a:rPr>
              <a:t> to the OUAC.</a:t>
            </a:r>
            <a:br>
              <a:rPr lang="fr-CA" sz="1700" dirty="0">
                <a:latin typeface="Arial" charset="0"/>
              </a:rPr>
            </a:br>
            <a:endParaRPr lang="fr-CA" sz="17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091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Responses</a:t>
            </a:r>
          </a:p>
        </p:txBody>
      </p:sp>
      <p:pic>
        <p:nvPicPr>
          <p:cNvPr id="6" name="Picture 5" descr="Screenshot of the confirmation email.">
            <a:extLst>
              <a:ext uri="{FF2B5EF4-FFF2-40B4-BE49-F238E27FC236}">
                <a16:creationId xmlns:a16="http://schemas.microsoft.com/office/drawing/2014/main" id="{4C63CA9F-6A49-E7FD-BB81-19A47C0E8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16" y="1595227"/>
            <a:ext cx="4596254" cy="297067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4797152"/>
            <a:ext cx="6480720" cy="13290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200" b="1" dirty="0">
                <a:latin typeface="Arial" charset="0"/>
              </a:rPr>
              <a:t>Note: </a:t>
            </a:r>
            <a:r>
              <a:rPr lang="fr-CA" sz="2200" dirty="0">
                <a:latin typeface="Arial" charset="0"/>
              </a:rPr>
              <a:t>You </a:t>
            </a:r>
            <a:r>
              <a:rPr lang="fr-CA" sz="2200" dirty="0" err="1">
                <a:latin typeface="Arial" charset="0"/>
              </a:rPr>
              <a:t>will</a:t>
            </a:r>
            <a:r>
              <a:rPr lang="fr-CA" sz="2200" dirty="0">
                <a:latin typeface="Arial" charset="0"/>
              </a:rPr>
              <a:t> </a:t>
            </a:r>
            <a:r>
              <a:rPr lang="fr-CA" sz="2200" dirty="0" err="1">
                <a:latin typeface="Arial" charset="0"/>
              </a:rPr>
              <a:t>receive</a:t>
            </a:r>
            <a:r>
              <a:rPr lang="fr-CA" sz="2200" dirty="0">
                <a:latin typeface="Arial" charset="0"/>
              </a:rPr>
              <a:t> </a:t>
            </a:r>
            <a:r>
              <a:rPr lang="fr-CA" sz="2200" dirty="0" err="1">
                <a:latin typeface="Arial" charset="0"/>
              </a:rPr>
              <a:t>only</a:t>
            </a:r>
            <a:r>
              <a:rPr lang="fr-CA" sz="2200" dirty="0">
                <a:latin typeface="Arial" charset="0"/>
              </a:rPr>
              <a:t> 1 confirmation </a:t>
            </a:r>
            <a:r>
              <a:rPr lang="fr-CA" sz="2200" dirty="0" err="1">
                <a:latin typeface="Arial" charset="0"/>
              </a:rPr>
              <a:t>number</a:t>
            </a:r>
            <a:r>
              <a:rPr lang="fr-CA" sz="2200" dirty="0">
                <a:latin typeface="Arial" charset="0"/>
              </a:rPr>
              <a:t> by email for all changes or </a:t>
            </a:r>
            <a:r>
              <a:rPr lang="fr-CA" sz="2200" dirty="0" err="1">
                <a:latin typeface="Arial" charset="0"/>
              </a:rPr>
              <a:t>responses</a:t>
            </a:r>
            <a:r>
              <a:rPr lang="fr-CA" sz="2200" dirty="0">
                <a:latin typeface="Arial" charset="0"/>
              </a:rPr>
              <a:t> to </a:t>
            </a:r>
            <a:r>
              <a:rPr lang="fr-CA" sz="2200" dirty="0" err="1">
                <a:latin typeface="Arial" charset="0"/>
              </a:rPr>
              <a:t>offers</a:t>
            </a:r>
            <a:r>
              <a:rPr lang="fr-CA" sz="2200" dirty="0">
                <a:latin typeface="Arial" charset="0"/>
              </a:rPr>
              <a:t> made </a:t>
            </a:r>
            <a:r>
              <a:rPr lang="fr-CA" sz="2200" dirty="0" err="1">
                <a:latin typeface="Arial" charset="0"/>
              </a:rPr>
              <a:t>within</a:t>
            </a:r>
            <a:r>
              <a:rPr lang="fr-CA" sz="2200" dirty="0">
                <a:latin typeface="Arial" charset="0"/>
              </a:rPr>
              <a:t> the </a:t>
            </a:r>
            <a:r>
              <a:rPr lang="fr-CA" sz="2200" dirty="0" err="1">
                <a:latin typeface="Arial" charset="0"/>
              </a:rPr>
              <a:t>same</a:t>
            </a:r>
            <a:r>
              <a:rPr lang="fr-CA" sz="2200" dirty="0">
                <a:latin typeface="Arial" charset="0"/>
              </a:rPr>
              <a:t> session. </a:t>
            </a:r>
            <a:endParaRPr lang="en-US" sz="2200" dirty="0">
              <a:latin typeface="Arial" charset="0"/>
            </a:endParaRPr>
          </a:p>
          <a:p>
            <a:pPr marL="0" indent="0">
              <a:buNone/>
            </a:pPr>
            <a:endParaRPr lang="en-US" sz="2200" dirty="0">
              <a:latin typeface="Arial" charset="0"/>
            </a:endParaRPr>
          </a:p>
          <a:p>
            <a:endParaRPr lang="en-CA" sz="2200" dirty="0"/>
          </a:p>
        </p:txBody>
      </p:sp>
      <p:sp>
        <p:nvSpPr>
          <p:cNvPr id="4" name="Rectangle 6" descr="&#10;">
            <a:extLst>
              <a:ext uri="{FF2B5EF4-FFF2-40B4-BE49-F238E27FC236}">
                <a16:creationId xmlns:a16="http://schemas.microsoft.com/office/drawing/2014/main" id="{F63B1ED2-C6B4-9817-6AF8-BBDD2383E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429222"/>
            <a:ext cx="4238015" cy="1631216"/>
          </a:xfrm>
          <a:prstGeom prst="rect">
            <a:avLst/>
          </a:prstGeom>
          <a:solidFill>
            <a:srgbClr val="DDE3EB"/>
          </a:solidFill>
          <a:ln w="9525" algn="ctr">
            <a:solidFill>
              <a:srgbClr val="215968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Arial" charset="0"/>
              </a:rPr>
              <a:t>Log back in to your account after 1 business day to verify your responses and check your email inbox for confirmation of your submitted response.</a:t>
            </a:r>
          </a:p>
        </p:txBody>
      </p:sp>
    </p:spTree>
    <p:extLst>
      <p:ext uri="{BB962C8B-B14F-4D97-AF65-F5344CB8AC3E}">
        <p14:creationId xmlns:p14="http://schemas.microsoft.com/office/powerpoint/2010/main" val="1553855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After You Have Applied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200" dirty="0"/>
              <a:t>You can log back in to your application to:</a:t>
            </a:r>
          </a:p>
          <a:p>
            <a:pPr marL="0" indent="0">
              <a:buNone/>
            </a:pPr>
            <a:endParaRPr lang="en-CA" sz="2200" dirty="0"/>
          </a:p>
          <a:p>
            <a:r>
              <a:rPr lang="en-CA" sz="2200" dirty="0"/>
              <a:t>Pay your application fee, if you have not already done so.</a:t>
            </a:r>
          </a:p>
          <a:p>
            <a:r>
              <a:rPr lang="en-CA" sz="2200" dirty="0"/>
              <a:t>Review all the application information you provided to the OUAC.</a:t>
            </a:r>
          </a:p>
          <a:p>
            <a:r>
              <a:rPr lang="en-CA" sz="2200" dirty="0"/>
              <a:t>Make changes to your personal information and program choices (once your fees have been received and processed).</a:t>
            </a:r>
          </a:p>
          <a:p>
            <a:r>
              <a:rPr lang="en-CA" sz="2200" dirty="0"/>
              <a:t>Respond to university offers of admission.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74151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Need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CA" sz="2200" dirty="0"/>
              <a:t>Read the FAQ section on our website at: </a:t>
            </a:r>
            <a:r>
              <a:rPr lang="en-CA" sz="2200" dirty="0">
                <a:hlinkClick r:id="rId3"/>
              </a:rPr>
              <a:t>www.ouac.on.ca/faq</a:t>
            </a:r>
            <a:r>
              <a:rPr lang="en-CA" sz="2200" dirty="0"/>
              <a:t>.</a:t>
            </a:r>
          </a:p>
          <a:p>
            <a:endParaRPr lang="en-CA" sz="2200" dirty="0"/>
          </a:p>
          <a:p>
            <a:pPr marL="0" indent="0">
              <a:buNone/>
            </a:pPr>
            <a:r>
              <a:rPr lang="en-CA" sz="2200" dirty="0"/>
              <a:t>Contact us:</a:t>
            </a:r>
          </a:p>
          <a:p>
            <a:pPr marL="0" indent="0">
              <a:buNone/>
            </a:pPr>
            <a:r>
              <a:rPr lang="en-CA" sz="2200" dirty="0"/>
              <a:t>OUAC</a:t>
            </a:r>
            <a:br>
              <a:rPr lang="en-CA" sz="2200" dirty="0"/>
            </a:br>
            <a:r>
              <a:rPr lang="en-CA" sz="2200" dirty="0"/>
              <a:t>170 Research Lane</a:t>
            </a:r>
            <a:br>
              <a:rPr lang="en-CA" sz="2200" dirty="0"/>
            </a:br>
            <a:r>
              <a:rPr lang="en-CA" sz="2200" dirty="0"/>
              <a:t>Guelph ON  N1G 5E2</a:t>
            </a:r>
          </a:p>
          <a:p>
            <a:pPr marL="0" indent="0">
              <a:buNone/>
            </a:pPr>
            <a:endParaRPr lang="en-CA" sz="2200" dirty="0"/>
          </a:p>
          <a:p>
            <a:pPr marL="0" indent="0">
              <a:buNone/>
            </a:pPr>
            <a:r>
              <a:rPr lang="en-CA" sz="2200" dirty="0"/>
              <a:t>Telephone: 519-823-1063</a:t>
            </a:r>
          </a:p>
          <a:p>
            <a:pPr marL="0" indent="0">
              <a:buNone/>
            </a:pPr>
            <a:r>
              <a:rPr lang="en-CA" sz="2200" dirty="0"/>
              <a:t>Fax: 519-823-5232 </a:t>
            </a:r>
          </a:p>
          <a:p>
            <a:pPr marL="0" indent="0">
              <a:buNone/>
            </a:pPr>
            <a:r>
              <a:rPr lang="en-CA" sz="2200" dirty="0"/>
              <a:t>Email</a:t>
            </a:r>
            <a:r>
              <a:rPr lang="en-CA" sz="2200"/>
              <a:t>: </a:t>
            </a:r>
            <a:r>
              <a:rPr lang="en-CA" sz="2200">
                <a:hlinkClick r:id="rId4"/>
              </a:rPr>
              <a:t>undergrad@</a:t>
            </a:r>
            <a:r>
              <a:rPr lang="en-CA" sz="2200" dirty="0">
                <a:hlinkClick r:id="rId4"/>
              </a:rPr>
              <a:t>ouac.on</a:t>
            </a:r>
            <a:r>
              <a:rPr lang="en-CA" sz="2200">
                <a:hlinkClick r:id="rId4"/>
              </a:rPr>
              <a:t>.ca</a:t>
            </a:r>
            <a:r>
              <a:rPr lang="en-CA" sz="2200"/>
              <a:t> </a:t>
            </a:r>
            <a:endParaRPr lang="en-CA" sz="2200" dirty="0"/>
          </a:p>
          <a:p>
            <a:pPr marL="0" indent="0">
              <a:buNone/>
            </a:pPr>
            <a:endParaRPr lang="en-CA" sz="2200" dirty="0"/>
          </a:p>
          <a:p>
            <a:pPr marL="0" indent="0">
              <a:buNone/>
            </a:pPr>
            <a:r>
              <a:rPr lang="en-CA" sz="2200" dirty="0"/>
              <a:t>Website: </a:t>
            </a:r>
            <a:r>
              <a:rPr lang="en-CA" sz="2200" dirty="0">
                <a:hlinkClick r:id="rId5"/>
              </a:rPr>
              <a:t>www.ouac.on.ca/undergrad-guide</a:t>
            </a:r>
            <a:r>
              <a:rPr lang="en-CA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0475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8100392" cy="1143000"/>
          </a:xfrm>
        </p:spPr>
        <p:txBody>
          <a:bodyPr>
            <a:noAutofit/>
          </a:bodyPr>
          <a:lstStyle/>
          <a:p>
            <a:r>
              <a:rPr lang="en-CA" dirty="0"/>
              <a:t>Accessing Your Completed Application</a:t>
            </a:r>
          </a:p>
        </p:txBody>
      </p:sp>
      <p:grpSp>
        <p:nvGrpSpPr>
          <p:cNvPr id="3" name="Group 2" descr="Screenshot of the Undergraduate page with the &quot;Apply&quot; button circled.">
            <a:extLst>
              <a:ext uri="{FF2B5EF4-FFF2-40B4-BE49-F238E27FC236}">
                <a16:creationId xmlns:a16="http://schemas.microsoft.com/office/drawing/2014/main" id="{29499725-2A78-5ED1-7316-A99AC7CEA959}"/>
              </a:ext>
            </a:extLst>
          </p:cNvPr>
          <p:cNvGrpSpPr/>
          <p:nvPr/>
        </p:nvGrpSpPr>
        <p:grpSpPr>
          <a:xfrm>
            <a:off x="1018279" y="1523748"/>
            <a:ext cx="5605441" cy="1618156"/>
            <a:chOff x="1018279" y="1523748"/>
            <a:chExt cx="5605441" cy="1618156"/>
          </a:xfrm>
        </p:grpSpPr>
        <p:pic>
          <p:nvPicPr>
            <p:cNvPr id="6" name="Picture 5" descr="A person with braided hair and glasses smiling&#10;&#10;Description automatically generated">
              <a:extLst>
                <a:ext uri="{FF2B5EF4-FFF2-40B4-BE49-F238E27FC236}">
                  <a16:creationId xmlns:a16="http://schemas.microsoft.com/office/drawing/2014/main" id="{D9E1F3DF-CDC6-8B79-205F-9CB92F8DE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24" y="1523748"/>
              <a:ext cx="5436096" cy="1496526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39763F6-2856-A3F5-EA11-63B78B15818F}"/>
                </a:ext>
              </a:extLst>
            </p:cNvPr>
            <p:cNvSpPr/>
            <p:nvPr/>
          </p:nvSpPr>
          <p:spPr>
            <a:xfrm>
              <a:off x="1018279" y="2429133"/>
              <a:ext cx="1505935" cy="712771"/>
            </a:xfrm>
            <a:prstGeom prst="ellipse">
              <a:avLst/>
            </a:prstGeom>
            <a:noFill/>
            <a:ln w="57150">
              <a:solidFill>
                <a:srgbClr val="F0BF5B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9" name="Group 8" descr="Screenshot of the Log In page with the &quot;Log In&quot; button circled.">
            <a:extLst>
              <a:ext uri="{FF2B5EF4-FFF2-40B4-BE49-F238E27FC236}">
                <a16:creationId xmlns:a16="http://schemas.microsoft.com/office/drawing/2014/main" id="{B43D74C4-1B11-F4C6-E9D2-A0E178162927}"/>
              </a:ext>
            </a:extLst>
          </p:cNvPr>
          <p:cNvGrpSpPr/>
          <p:nvPr/>
        </p:nvGrpSpPr>
        <p:grpSpPr>
          <a:xfrm>
            <a:off x="5736222" y="2348880"/>
            <a:ext cx="3024336" cy="3471484"/>
            <a:chOff x="5736222" y="2348880"/>
            <a:chExt cx="3024336" cy="347148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929E3A6-5132-6A5E-A527-A6A4A191B3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8" t="7522" r="54042" b="7522"/>
            <a:stretch/>
          </p:blipFill>
          <p:spPr>
            <a:xfrm>
              <a:off x="5736222" y="2348880"/>
              <a:ext cx="3024336" cy="3471484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E7D7F48-5B31-6C07-AC35-99E9A51A1E81}"/>
                </a:ext>
              </a:extLst>
            </p:cNvPr>
            <p:cNvSpPr/>
            <p:nvPr/>
          </p:nvSpPr>
          <p:spPr>
            <a:xfrm>
              <a:off x="6156176" y="4804701"/>
              <a:ext cx="2316350" cy="1015663"/>
            </a:xfrm>
            <a:prstGeom prst="ellipse">
              <a:avLst/>
            </a:prstGeom>
            <a:noFill/>
            <a:ln w="57150">
              <a:solidFill>
                <a:srgbClr val="F0BF5B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187624" y="3645567"/>
            <a:ext cx="5196670" cy="1015663"/>
          </a:xfrm>
          <a:prstGeom prst="rect">
            <a:avLst/>
          </a:prstGeom>
          <a:solidFill>
            <a:srgbClr val="DDE3EB"/>
          </a:solidFill>
          <a:ln w="9525" algn="ctr">
            <a:solidFill>
              <a:srgbClr val="215968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CA" sz="2000" dirty="0">
                <a:latin typeface="Arial" charset="0"/>
              </a:rPr>
              <a:t>Use the same URL that you used </a:t>
            </a:r>
            <a:r>
              <a:rPr lang="en-US" sz="2000" dirty="0">
                <a:latin typeface="Arial" charset="0"/>
              </a:rPr>
              <a:t>to access the application for the first time: </a:t>
            </a:r>
            <a:br>
              <a:rPr lang="en-US" sz="2000" dirty="0">
                <a:latin typeface="Arial" charset="0"/>
              </a:rPr>
            </a:br>
            <a:r>
              <a:rPr lang="en-US" sz="2000" b="1" dirty="0">
                <a:latin typeface="Arial" charset="0"/>
                <a:hlinkClick r:id="rId5"/>
              </a:rPr>
              <a:t>www.ouac.on.ca/undergrad-guide</a:t>
            </a:r>
            <a:r>
              <a:rPr lang="en-US" sz="2000" dirty="0"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9067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Changing Your Method of Payment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390524"/>
            <a:ext cx="7920880" cy="8863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200" dirty="0"/>
              <a:t>If you chose online banking as your method of payment, you can change to pay by credit or debit card after 1 business day.</a:t>
            </a:r>
          </a:p>
        </p:txBody>
      </p:sp>
      <p:pic>
        <p:nvPicPr>
          <p:cNvPr id="6" name="Picture 5" descr="Screenshot of the Choose Payment Method section on the Payment page.">
            <a:extLst>
              <a:ext uri="{FF2B5EF4-FFF2-40B4-BE49-F238E27FC236}">
                <a16:creationId xmlns:a16="http://schemas.microsoft.com/office/drawing/2014/main" id="{EC36A550-6DA1-A82A-1472-5C6B853D35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388822"/>
            <a:ext cx="5058481" cy="225774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79104" y="4913478"/>
            <a:ext cx="80648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b="1" dirty="0">
                <a:latin typeface="Arial" panose="020B0604020202020204" pitchFamily="34" charset="0"/>
                <a:cs typeface="Arial" panose="020B0604020202020204" pitchFamily="34" charset="0"/>
              </a:rPr>
              <a:t>Note: </a:t>
            </a: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During peak times, it can take up to 1 week to process your application once you submit payment. After that time, you can log in to your application to review or make changes.</a:t>
            </a:r>
          </a:p>
        </p:txBody>
      </p:sp>
    </p:spTree>
    <p:extLst>
      <p:ext uri="{BB962C8B-B14F-4D97-AF65-F5344CB8AC3E}">
        <p14:creationId xmlns:p14="http://schemas.microsoft.com/office/powerpoint/2010/main" val="3410598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Modifying Your Application</a:t>
            </a:r>
          </a:p>
        </p:txBody>
      </p:sp>
      <p:pic>
        <p:nvPicPr>
          <p:cNvPr id="4" name="Picture 3" descr="Screenshot of the Quick Links menu in the Undergraduate Application.">
            <a:extLst>
              <a:ext uri="{FF2B5EF4-FFF2-40B4-BE49-F238E27FC236}">
                <a16:creationId xmlns:a16="http://schemas.microsoft.com/office/drawing/2014/main" id="{F17F802B-5791-6D18-A466-C2301DE186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9" t="4784" r="6676"/>
          <a:stretch/>
        </p:blipFill>
        <p:spPr>
          <a:xfrm>
            <a:off x="1763688" y="1628800"/>
            <a:ext cx="1728192" cy="420233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6405309" y="3429000"/>
            <a:ext cx="2232248" cy="1323439"/>
          </a:xfrm>
          <a:prstGeom prst="wedgeRectCallout">
            <a:avLst>
              <a:gd name="adj1" fmla="val -183550"/>
              <a:gd name="adj2" fmla="val 17894"/>
            </a:avLst>
          </a:prstGeom>
          <a:solidFill>
            <a:srgbClr val="DDE3EB"/>
          </a:solidFill>
          <a:ln w="9525" algn="ctr">
            <a:solidFill>
              <a:srgbClr val="215968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dirty="0">
                <a:latin typeface="Arial" charset="0"/>
              </a:rPr>
              <a:t>Use the Quick Links menu to navigate between sections.</a:t>
            </a:r>
          </a:p>
        </p:txBody>
      </p:sp>
    </p:spTree>
    <p:extLst>
      <p:ext uri="{BB962C8B-B14F-4D97-AF65-F5344CB8AC3E}">
        <p14:creationId xmlns:p14="http://schemas.microsoft.com/office/powerpoint/2010/main" val="1319365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920880" cy="1143000"/>
          </a:xfrm>
        </p:spPr>
        <p:txBody>
          <a:bodyPr>
            <a:noAutofit/>
          </a:bodyPr>
          <a:lstStyle/>
          <a:p>
            <a:r>
              <a:rPr lang="en-CA" dirty="0"/>
              <a:t>Change Personal and Contact Information (1 of 2)</a:t>
            </a:r>
          </a:p>
        </p:txBody>
      </p:sp>
      <p:pic>
        <p:nvPicPr>
          <p:cNvPr id="7" name="Picture 6" descr="Screenshot of The Basics page.">
            <a:extLst>
              <a:ext uri="{FF2B5EF4-FFF2-40B4-BE49-F238E27FC236}">
                <a16:creationId xmlns:a16="http://schemas.microsoft.com/office/drawing/2014/main" id="{92C36ABA-E2A7-15F5-F76C-905BD15AE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84744"/>
            <a:ext cx="5897945" cy="46410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6056" y="2758807"/>
            <a:ext cx="3384376" cy="2092881"/>
          </a:xfrm>
          <a:prstGeom prst="rect">
            <a:avLst/>
          </a:prstGeom>
          <a:solidFill>
            <a:srgbClr val="DDE3EB"/>
          </a:solidFill>
          <a:ln w="9525">
            <a:solidFill>
              <a:srgbClr val="215968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dirty="0">
                <a:latin typeface="Arial" charset="0"/>
              </a:rPr>
              <a:t>You are not able to change your first name, last name or date of birth. 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dirty="0">
                <a:latin typeface="Arial" charset="0"/>
              </a:rPr>
              <a:t>If this information needs to be changed, contact us at: </a:t>
            </a:r>
            <a:r>
              <a:rPr lang="en-US" sz="2000" dirty="0">
                <a:latin typeface="Arial" charset="0"/>
                <a:hlinkClick r:id="rId3"/>
              </a:rPr>
              <a:t>undergrad@ouac.on.ca</a:t>
            </a:r>
            <a:r>
              <a:rPr lang="en-US" sz="2000" dirty="0">
                <a:latin typeface="Arial" charset="0"/>
              </a:rPr>
              <a:t>.</a:t>
            </a:r>
            <a:endParaRPr lang="en-CA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096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Change Personal and Contact Information (2 of 2)</a:t>
            </a:r>
          </a:p>
        </p:txBody>
      </p:sp>
      <p:grpSp>
        <p:nvGrpSpPr>
          <p:cNvPr id="3" name="Group 2" descr="Screenshot of the Email Address section.">
            <a:extLst>
              <a:ext uri="{FF2B5EF4-FFF2-40B4-BE49-F238E27FC236}">
                <a16:creationId xmlns:a16="http://schemas.microsoft.com/office/drawing/2014/main" id="{C858DEBB-A524-B9FD-E7BA-761D9350CE01}"/>
              </a:ext>
            </a:extLst>
          </p:cNvPr>
          <p:cNvGrpSpPr/>
          <p:nvPr/>
        </p:nvGrpSpPr>
        <p:grpSpPr>
          <a:xfrm>
            <a:off x="1095766" y="1591808"/>
            <a:ext cx="4504196" cy="2884966"/>
            <a:chOff x="1095766" y="1591808"/>
            <a:chExt cx="4504196" cy="2884966"/>
          </a:xfrm>
        </p:grpSpPr>
        <p:pic>
          <p:nvPicPr>
            <p:cNvPr id="4" name="Picture 3" descr="A screenshot of a email&#10;&#10;Description automatically generated">
              <a:extLst>
                <a:ext uri="{FF2B5EF4-FFF2-40B4-BE49-F238E27FC236}">
                  <a16:creationId xmlns:a16="http://schemas.microsoft.com/office/drawing/2014/main" id="{66770464-76ED-D071-5D41-E4460DD5C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5766" y="1591808"/>
              <a:ext cx="4504196" cy="288496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4C11E1A-EAEB-B818-ED68-142338805C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4749" y="2710305"/>
              <a:ext cx="1881107" cy="407951"/>
            </a:xfrm>
            <a:prstGeom prst="rect">
              <a:avLst/>
            </a:prstGeom>
          </p:spPr>
        </p:pic>
      </p:grp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5868144" y="1470263"/>
            <a:ext cx="3168351" cy="2554545"/>
          </a:xfrm>
          <a:prstGeom prst="wedgeRectCallout">
            <a:avLst>
              <a:gd name="adj1" fmla="val -143771"/>
              <a:gd name="adj2" fmla="val -9083"/>
            </a:avLst>
          </a:prstGeom>
          <a:solidFill>
            <a:srgbClr val="DDE3EB"/>
          </a:solidFill>
          <a:ln w="9525">
            <a:solidFill>
              <a:srgbClr val="215968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CA" sz="2000" dirty="0" err="1">
                <a:latin typeface="Arial" charset="0"/>
              </a:rPr>
              <a:t>Verify</a:t>
            </a:r>
            <a:r>
              <a:rPr lang="fr-CA" sz="2000" dirty="0">
                <a:latin typeface="Arial" charset="0"/>
              </a:rPr>
              <a:t> </a:t>
            </a:r>
            <a:r>
              <a:rPr lang="fr-CA" sz="2000" dirty="0" err="1">
                <a:latin typeface="Arial" charset="0"/>
              </a:rPr>
              <a:t>that</a:t>
            </a:r>
            <a:r>
              <a:rPr lang="fr-CA" sz="2000" dirty="0">
                <a:latin typeface="Arial" charset="0"/>
              </a:rPr>
              <a:t> </a:t>
            </a:r>
            <a:r>
              <a:rPr lang="fr-CA" sz="2000" dirty="0" err="1">
                <a:latin typeface="Arial" charset="0"/>
              </a:rPr>
              <a:t>your</a:t>
            </a:r>
            <a:r>
              <a:rPr lang="fr-CA" sz="2000" dirty="0">
                <a:latin typeface="Arial" charset="0"/>
              </a:rPr>
              <a:t> email </a:t>
            </a:r>
            <a:r>
              <a:rPr lang="fr-CA" sz="2000" dirty="0" err="1">
                <a:latin typeface="Arial" charset="0"/>
              </a:rPr>
              <a:t>address</a:t>
            </a:r>
            <a:r>
              <a:rPr lang="fr-CA" sz="2000" dirty="0">
                <a:latin typeface="Arial" charset="0"/>
              </a:rPr>
              <a:t> </a:t>
            </a:r>
            <a:r>
              <a:rPr lang="fr-CA" sz="2000" dirty="0" err="1">
                <a:latin typeface="Arial" charset="0"/>
              </a:rPr>
              <a:t>is</a:t>
            </a:r>
            <a:r>
              <a:rPr lang="fr-CA" sz="2000" dirty="0">
                <a:latin typeface="Arial" charset="0"/>
              </a:rPr>
              <a:t> correct. </a:t>
            </a:r>
            <a:r>
              <a:rPr lang="fr-CA" sz="2000" dirty="0" err="1">
                <a:latin typeface="Arial" charset="0"/>
              </a:rPr>
              <a:t>Add</a:t>
            </a:r>
            <a:r>
              <a:rPr lang="fr-CA" sz="2000" dirty="0">
                <a:latin typeface="Arial" charset="0"/>
              </a:rPr>
              <a:t> </a:t>
            </a:r>
            <a:r>
              <a:rPr lang="fr-CA" sz="2000" dirty="0" err="1">
                <a:latin typeface="Arial" charset="0"/>
              </a:rPr>
              <a:t>your</a:t>
            </a:r>
            <a:r>
              <a:rPr lang="fr-CA" sz="2000" dirty="0">
                <a:latin typeface="Arial" charset="0"/>
              </a:rPr>
              <a:t> </a:t>
            </a:r>
            <a:r>
              <a:rPr lang="fr-CA" sz="2000" dirty="0" err="1">
                <a:latin typeface="Arial" charset="0"/>
              </a:rPr>
              <a:t>university</a:t>
            </a:r>
            <a:r>
              <a:rPr lang="fr-CA" sz="2000" dirty="0">
                <a:latin typeface="Arial" charset="0"/>
              </a:rPr>
              <a:t> </a:t>
            </a:r>
            <a:r>
              <a:rPr lang="fr-CA" sz="2000" dirty="0" err="1">
                <a:latin typeface="Arial" charset="0"/>
              </a:rPr>
              <a:t>choices</a:t>
            </a:r>
            <a:r>
              <a:rPr lang="fr-CA" sz="2000" dirty="0">
                <a:latin typeface="Arial" charset="0"/>
              </a:rPr>
              <a:t> to </a:t>
            </a:r>
            <a:r>
              <a:rPr lang="fr-CA" sz="2000" dirty="0" err="1">
                <a:latin typeface="Arial" charset="0"/>
              </a:rPr>
              <a:t>your</a:t>
            </a:r>
            <a:r>
              <a:rPr lang="fr-CA" sz="2000" dirty="0">
                <a:latin typeface="Arial" charset="0"/>
              </a:rPr>
              <a:t> email </a:t>
            </a:r>
            <a:r>
              <a:rPr lang="fr-CA" sz="2000" dirty="0" err="1">
                <a:latin typeface="Arial" charset="0"/>
              </a:rPr>
              <a:t>account’s</a:t>
            </a:r>
            <a:r>
              <a:rPr lang="fr-CA" sz="20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“</a:t>
            </a:r>
            <a:r>
              <a:rPr lang="fr-CA" sz="2000" dirty="0">
                <a:latin typeface="Arial" charset="0"/>
              </a:rPr>
              <a:t>contact</a:t>
            </a:r>
            <a:r>
              <a:rPr lang="en-US" sz="2000" dirty="0">
                <a:latin typeface="Arial" charset="0"/>
              </a:rPr>
              <a:t>”</a:t>
            </a:r>
            <a:r>
              <a:rPr lang="fr-CA" sz="2000" dirty="0">
                <a:latin typeface="Arial" charset="0"/>
              </a:rPr>
              <a:t> or </a:t>
            </a:r>
            <a:r>
              <a:rPr lang="en-US" sz="2000" dirty="0">
                <a:latin typeface="Arial" charset="0"/>
              </a:rPr>
              <a:t>“</a:t>
            </a:r>
            <a:r>
              <a:rPr lang="fr-CA" sz="2000" dirty="0" err="1">
                <a:latin typeface="Arial" charset="0"/>
              </a:rPr>
              <a:t>safe</a:t>
            </a:r>
            <a:r>
              <a:rPr lang="fr-CA" sz="2000" dirty="0">
                <a:latin typeface="Arial" charset="0"/>
              </a:rPr>
              <a:t> </a:t>
            </a:r>
            <a:r>
              <a:rPr lang="fr-CA" sz="2000" dirty="0" err="1">
                <a:latin typeface="Arial" charset="0"/>
              </a:rPr>
              <a:t>senders</a:t>
            </a:r>
            <a:r>
              <a:rPr lang="en-US" sz="2000" dirty="0">
                <a:latin typeface="Arial" charset="0"/>
              </a:rPr>
              <a:t>”</a:t>
            </a:r>
            <a:r>
              <a:rPr lang="fr-CA" sz="2000" dirty="0">
                <a:latin typeface="Arial" charset="0"/>
              </a:rPr>
              <a:t> </a:t>
            </a:r>
            <a:r>
              <a:rPr lang="fr-CA" sz="2000" dirty="0" err="1">
                <a:latin typeface="Arial" charset="0"/>
              </a:rPr>
              <a:t>list</a:t>
            </a:r>
            <a:r>
              <a:rPr lang="fr-CA" sz="2000" dirty="0">
                <a:latin typeface="Arial" charset="0"/>
              </a:rPr>
              <a:t> to </a:t>
            </a:r>
            <a:r>
              <a:rPr lang="fr-CA" sz="2000" dirty="0" err="1">
                <a:latin typeface="Arial" charset="0"/>
              </a:rPr>
              <a:t>ensure</a:t>
            </a:r>
            <a:r>
              <a:rPr lang="fr-CA" sz="2000" dirty="0">
                <a:latin typeface="Arial" charset="0"/>
              </a:rPr>
              <a:t> </a:t>
            </a:r>
            <a:r>
              <a:rPr lang="fr-CA" sz="2000" dirty="0" err="1">
                <a:latin typeface="Arial" charset="0"/>
              </a:rPr>
              <a:t>that</a:t>
            </a:r>
            <a:r>
              <a:rPr lang="fr-CA" sz="2000" dirty="0">
                <a:latin typeface="Arial" charset="0"/>
              </a:rPr>
              <a:t> all messages are </a:t>
            </a:r>
            <a:r>
              <a:rPr lang="fr-CA" sz="2000" dirty="0" err="1">
                <a:latin typeface="Arial" charset="0"/>
              </a:rPr>
              <a:t>delivered</a:t>
            </a:r>
            <a:r>
              <a:rPr lang="fr-CA" sz="2000" dirty="0">
                <a:latin typeface="Arial" charset="0"/>
              </a:rPr>
              <a:t> to </a:t>
            </a:r>
            <a:r>
              <a:rPr lang="fr-CA" sz="2000" dirty="0" err="1">
                <a:latin typeface="Arial" charset="0"/>
              </a:rPr>
              <a:t>your</a:t>
            </a:r>
            <a:r>
              <a:rPr lang="fr-CA" sz="2000" dirty="0">
                <a:latin typeface="Arial" charset="0"/>
              </a:rPr>
              <a:t> </a:t>
            </a:r>
            <a:r>
              <a:rPr lang="fr-CA" sz="2000" dirty="0" err="1">
                <a:latin typeface="Arial" charset="0"/>
              </a:rPr>
              <a:t>inbox</a:t>
            </a:r>
            <a:r>
              <a:rPr lang="fr-CA" sz="2000" dirty="0">
                <a:latin typeface="Arial" charset="0"/>
              </a:rPr>
              <a:t>.</a:t>
            </a:r>
            <a:endParaRPr lang="en-US" sz="2000" dirty="0"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8144" y="4337809"/>
            <a:ext cx="3168350" cy="1323439"/>
          </a:xfrm>
          <a:prstGeom prst="rect">
            <a:avLst/>
          </a:prstGeom>
          <a:solidFill>
            <a:srgbClr val="F2DFDD"/>
          </a:solidFill>
          <a:ln w="9525">
            <a:solidFill>
              <a:srgbClr val="215968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dirty="0">
                <a:latin typeface="Arial" charset="0"/>
              </a:rPr>
              <a:t>As you make edits to your application information, </a:t>
            </a:r>
            <a:r>
              <a:rPr lang="fr-CA" sz="2000" dirty="0" err="1">
                <a:latin typeface="Arial" charset="0"/>
              </a:rPr>
              <a:t>be</a:t>
            </a:r>
            <a:r>
              <a:rPr lang="fr-CA" sz="2000" dirty="0">
                <a:latin typeface="Arial" charset="0"/>
              </a:rPr>
              <a:t> sure to </a:t>
            </a:r>
            <a:r>
              <a:rPr lang="fr-CA" sz="2000" dirty="0" err="1">
                <a:latin typeface="Arial" charset="0"/>
              </a:rPr>
              <a:t>submit</a:t>
            </a:r>
            <a:r>
              <a:rPr lang="fr-CA" sz="2000" dirty="0">
                <a:latin typeface="Arial" charset="0"/>
              </a:rPr>
              <a:t> all changes.</a:t>
            </a:r>
            <a:endParaRPr lang="en-CA" sz="2000" dirty="0">
              <a:latin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5EC482-68EB-5CF4-CA13-447EA9C19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84755" y="2747535"/>
            <a:ext cx="307882" cy="370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5086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Adding New Programs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252736" y="2078846"/>
            <a:ext cx="2743200" cy="2862322"/>
          </a:xfrm>
          <a:prstGeom prst="wedgeRectCallout">
            <a:avLst>
              <a:gd name="adj1" fmla="val 97979"/>
              <a:gd name="adj2" fmla="val 21867"/>
            </a:avLst>
          </a:prstGeom>
          <a:solidFill>
            <a:srgbClr val="DDE3EB"/>
          </a:solidFill>
          <a:ln w="9525" algn="ctr">
            <a:solidFill>
              <a:srgbClr val="215968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dirty="0">
                <a:latin typeface="Arial" charset="0"/>
              </a:rPr>
              <a:t>Click “My Choices”, select the program you want and enter the program details.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dirty="0">
                <a:latin typeface="Arial" charset="0"/>
              </a:rPr>
              <a:t>Click “Save Program”.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dirty="0">
                <a:latin typeface="Arial" charset="0"/>
              </a:rPr>
              <a:t>You will then be returned to the My Choices page. </a:t>
            </a:r>
          </a:p>
        </p:txBody>
      </p:sp>
      <p:pic>
        <p:nvPicPr>
          <p:cNvPr id="5" name="Picture 4" descr="Screenshot of the Quick Links menu with the &quot;My Choices&quot; link indicated.">
            <a:extLst>
              <a:ext uri="{FF2B5EF4-FFF2-40B4-BE49-F238E27FC236}">
                <a16:creationId xmlns:a16="http://schemas.microsoft.com/office/drawing/2014/main" id="{F4708570-9678-70DB-3A95-EC53B36C7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148" y="1124744"/>
            <a:ext cx="2085983" cy="461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23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Withdrawing an Existing Choice</a:t>
            </a:r>
          </a:p>
        </p:txBody>
      </p:sp>
      <p:grpSp>
        <p:nvGrpSpPr>
          <p:cNvPr id="6" name="Group 5" descr="Screenshot of the My Choices page with the trash can icon indicated.">
            <a:extLst>
              <a:ext uri="{FF2B5EF4-FFF2-40B4-BE49-F238E27FC236}">
                <a16:creationId xmlns:a16="http://schemas.microsoft.com/office/drawing/2014/main" id="{E3DE8475-BDD5-AC5E-1641-23E7EA67A86A}"/>
              </a:ext>
            </a:extLst>
          </p:cNvPr>
          <p:cNvGrpSpPr/>
          <p:nvPr/>
        </p:nvGrpSpPr>
        <p:grpSpPr>
          <a:xfrm>
            <a:off x="1305439" y="1417638"/>
            <a:ext cx="7119529" cy="3936996"/>
            <a:chOff x="1305439" y="1417638"/>
            <a:chExt cx="7119529" cy="3936996"/>
          </a:xfrm>
        </p:grpSpPr>
        <p:pic>
          <p:nvPicPr>
            <p:cNvPr id="4" name="Picture 3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598F43BA-EE19-FE47-A758-123EB80BD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5439" y="1417638"/>
              <a:ext cx="7119529" cy="3875819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0ABA804-007A-E1A6-3571-50B44FC026C8}"/>
                </a:ext>
              </a:extLst>
            </p:cNvPr>
            <p:cNvSpPr/>
            <p:nvPr/>
          </p:nvSpPr>
          <p:spPr>
            <a:xfrm>
              <a:off x="7549420" y="4699011"/>
              <a:ext cx="670976" cy="655623"/>
            </a:xfrm>
            <a:prstGeom prst="ellipse">
              <a:avLst/>
            </a:prstGeom>
            <a:noFill/>
            <a:ln w="57150">
              <a:solidFill>
                <a:srgbClr val="F0BF5B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5" name="AutoShape 4" descr="&#10;"/>
          <p:cNvSpPr>
            <a:spLocks noChangeArrowheads="1"/>
          </p:cNvSpPr>
          <p:nvPr/>
        </p:nvSpPr>
        <p:spPr bwMode="auto">
          <a:xfrm>
            <a:off x="2987824" y="4365104"/>
            <a:ext cx="2160240" cy="1323439"/>
          </a:xfrm>
          <a:prstGeom prst="wedgeRectCallout">
            <a:avLst>
              <a:gd name="adj1" fmla="val 168871"/>
              <a:gd name="adj2" fmla="val 2062"/>
            </a:avLst>
          </a:prstGeom>
          <a:solidFill>
            <a:srgbClr val="DDE3EB"/>
          </a:solidFill>
          <a:ln w="9525" algn="ctr">
            <a:solidFill>
              <a:srgbClr val="215968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CA" sz="2000" dirty="0">
                <a:latin typeface="Arial" charset="0"/>
              </a:rPr>
              <a:t>Click the trash can icon to</a:t>
            </a:r>
            <a:r>
              <a:rPr lang="en-US" sz="2000" dirty="0">
                <a:latin typeface="Arial" charset="0"/>
              </a:rPr>
              <a:t> withdraw your choice.</a:t>
            </a:r>
          </a:p>
        </p:txBody>
      </p:sp>
    </p:spTree>
    <p:extLst>
      <p:ext uri="{BB962C8B-B14F-4D97-AF65-F5344CB8AC3E}">
        <p14:creationId xmlns:p14="http://schemas.microsoft.com/office/powerpoint/2010/main" val="985275904"/>
      </p:ext>
    </p:extLst>
  </p:cSld>
  <p:clrMapOvr>
    <a:masterClrMapping/>
  </p:clrMapOvr>
</p:sld>
</file>

<file path=ppt/theme/theme1.xml><?xml version="1.0" encoding="utf-8"?>
<a:theme xmlns:a="http://schemas.openxmlformats.org/drawingml/2006/main" name="1_OUAC_presentation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1608C"/>
      </a:hlink>
      <a:folHlink>
        <a:srgbClr val="5160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2133</TotalTime>
  <Words>950</Words>
  <Application>Microsoft Office PowerPoint</Application>
  <PresentationFormat>On-screen Show (4:3)</PresentationFormat>
  <Paragraphs>87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1_OUAC_presentation</vt:lpstr>
      <vt:lpstr>Editing Your Completed Application</vt:lpstr>
      <vt:lpstr>After You Have Applied</vt:lpstr>
      <vt:lpstr>Accessing Your Completed Application</vt:lpstr>
      <vt:lpstr>Changing Your Method of Payment</vt:lpstr>
      <vt:lpstr>Modifying Your Application</vt:lpstr>
      <vt:lpstr>Change Personal and Contact Information (1 of 2)</vt:lpstr>
      <vt:lpstr>Change Personal and Contact Information (2 of 2)</vt:lpstr>
      <vt:lpstr>Adding New Programs</vt:lpstr>
      <vt:lpstr>Withdrawing an Existing Choice</vt:lpstr>
      <vt:lpstr>Making Changes to Your Existing Choices</vt:lpstr>
      <vt:lpstr>Responding to a University Offer  of Admission</vt:lpstr>
      <vt:lpstr>Accept or Decline the Offer</vt:lpstr>
      <vt:lpstr>Cancelling an Offer of Admission</vt:lpstr>
      <vt:lpstr>Submitting Responses</vt:lpstr>
      <vt:lpstr>Complete the Review and Payment Process</vt:lpstr>
      <vt:lpstr>Finalizing Your Changes</vt:lpstr>
      <vt:lpstr>Payment</vt:lpstr>
      <vt:lpstr>Confirmation of Changes</vt:lpstr>
      <vt:lpstr>Responses</vt:lpstr>
      <vt:lpstr>Need Help?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Editing Your Completed Application</dc:title>
  <dc:creator>Ontario Universities' Application Centre</dc:creator>
  <cp:lastModifiedBy>Katherine Carr</cp:lastModifiedBy>
  <cp:revision>153</cp:revision>
  <dcterms:created xsi:type="dcterms:W3CDTF">2013-02-20T21:35:10Z</dcterms:created>
  <dcterms:modified xsi:type="dcterms:W3CDTF">2023-10-04T12:48:34Z</dcterms:modified>
</cp:coreProperties>
</file>