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8" r:id="rId15"/>
    <p:sldId id="273" r:id="rId16"/>
    <p:sldId id="274" r:id="rId17"/>
    <p:sldId id="275" r:id="rId18"/>
    <p:sldId id="276" r:id="rId19"/>
    <p:sldId id="271" r:id="rId20"/>
    <p:sldId id="277" r:id="rId21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6E9A2C-D160-B29A-06AE-04BDCE0383BB}" name="Katherine Carr" initials="KC" userId="S::kcarr@ouac.on.ca::ed1e2a51-8baf-4c66-aa5b-39e855120ed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 Ferguson" initials="LF" lastIdx="7" clrIdx="0">
    <p:extLst>
      <p:ext uri="{19B8F6BF-5375-455C-9EA6-DF929625EA0E}">
        <p15:presenceInfo xmlns:p15="http://schemas.microsoft.com/office/powerpoint/2012/main" userId="S::lois@ouac.on.ca::b115b8de-1414-4a10-922b-19a58c86a17a" providerId="AD"/>
      </p:ext>
    </p:extLst>
  </p:cmAuthor>
  <p:cmAuthor id="2" name="Katherine Carr" initials="KC" lastIdx="1" clrIdx="1">
    <p:extLst>
      <p:ext uri="{19B8F6BF-5375-455C-9EA6-DF929625EA0E}">
        <p15:presenceInfo xmlns:p15="http://schemas.microsoft.com/office/powerpoint/2012/main" userId="S::kcarr@ouac.on.ca::ed1e2a51-8baf-4c66-aa5b-39e855120e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FDD"/>
    <a:srgbClr val="215968"/>
    <a:srgbClr val="DDE3EB"/>
    <a:srgbClr val="F0BF5B"/>
    <a:srgbClr val="651A35"/>
    <a:srgbClr val="51608C"/>
    <a:srgbClr val="4C7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89281" autoAdjust="0"/>
  </p:normalViewPr>
  <p:slideViewPr>
    <p:cSldViewPr>
      <p:cViewPr varScale="1">
        <p:scale>
          <a:sx n="85" d="100"/>
          <a:sy n="85" d="100"/>
        </p:scale>
        <p:origin x="6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BC429AE4-3524-45A2-AAFE-C079E414F27A}" type="datetimeFigureOut">
              <a:rPr lang="en-CA" smtClean="0"/>
              <a:t>2023-10-04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970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67781"/>
            <a:ext cx="5598160" cy="3655457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E167E8C4-D6D2-4451-AE10-99284F367E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60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93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320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99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80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Aucuns frais ne sont exigés pour soumettre une réponse à une offre d’admission.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729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311"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Lors des périodes de pointe, il faut compter de 1 à 3 jours ouvrables, voire même jusqu’à 1 semaine, pour le traitement de votre demande après la soumission de votre paiement.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88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311">
              <a:defRPr/>
            </a:pP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10201-00D5-4BD2-8A8A-6AC0CC7C66A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74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311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40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latin typeface="Arial" charset="0"/>
              </a:rPr>
              <a:t>Le courrier électronique est le mode de communication de choix de l’OUAC et des universités.</a:t>
            </a:r>
            <a:endParaRPr lang="en-CA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31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70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Nota :</a:t>
            </a:r>
            <a:r>
              <a:rPr lang="fr-FR" dirty="0"/>
              <a:t> L’option « Refuser » n’est pas disponible pour toutes les universités.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02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vous rendre à cette page, cliquez sur l’icône « Annuler » correspondant à l’offre acceptée dans la page Mes offres, où vous pourrez annuler votre acceptation de l’offre.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45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7E8C4-D6D2-4451-AE10-99284F367E8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2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202362"/>
            <a:ext cx="9144000" cy="6556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349546"/>
            <a:ext cx="4320480" cy="3962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28" y="2536387"/>
            <a:ext cx="9144000" cy="748597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Arial" pitchFamily="34" charset="0"/>
                <a:cs typeface="Arial" pitchFamily="34" charset="0"/>
              </a:rPr>
              <a:t>Subtitle</a:t>
            </a:r>
            <a:endParaRPr lang="en-CA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9128" y="6165304"/>
            <a:ext cx="91440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8" y="1772816"/>
            <a:ext cx="9134872" cy="75989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651A3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AE9729-A1B3-F29E-2B01-76A83B2FFD9F}"/>
              </a:ext>
            </a:extLst>
          </p:cNvPr>
          <p:cNvSpPr/>
          <p:nvPr userDrawn="1"/>
        </p:nvSpPr>
        <p:spPr>
          <a:xfrm>
            <a:off x="0" y="4898872"/>
            <a:ext cx="9155941" cy="129614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B9458-3510-78F8-2B14-1B097ADF3DB5}"/>
              </a:ext>
            </a:extLst>
          </p:cNvPr>
          <p:cNvSpPr/>
          <p:nvPr userDrawn="1"/>
        </p:nvSpPr>
        <p:spPr>
          <a:xfrm>
            <a:off x="-7810" y="4826864"/>
            <a:ext cx="9180512" cy="72008"/>
          </a:xfrm>
          <a:prstGeom prst="rect">
            <a:avLst/>
          </a:prstGeom>
          <a:solidFill>
            <a:srgbClr val="4C7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E936D-6DBE-F821-E345-935F933386EE}"/>
              </a:ext>
            </a:extLst>
          </p:cNvPr>
          <p:cNvSpPr/>
          <p:nvPr userDrawn="1"/>
        </p:nvSpPr>
        <p:spPr>
          <a:xfrm>
            <a:off x="-9128" y="6165304"/>
            <a:ext cx="9180512" cy="72008"/>
          </a:xfrm>
          <a:prstGeom prst="rect">
            <a:avLst/>
          </a:prstGeom>
          <a:solidFill>
            <a:srgbClr val="4C7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Logos pour les demandes de premier cycle, de droit, de médicine, des sciences de réadaptation et d'enseignement.">
            <a:extLst>
              <a:ext uri="{FF2B5EF4-FFF2-40B4-BE49-F238E27FC236}">
                <a16:creationId xmlns:a16="http://schemas.microsoft.com/office/drawing/2014/main" id="{91BB497B-1C37-9609-BC7D-904022B1D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105" b="10292"/>
          <a:stretch/>
        </p:blipFill>
        <p:spPr>
          <a:xfrm>
            <a:off x="485800" y="5011105"/>
            <a:ext cx="8172400" cy="10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7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651A35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608" y="1676400"/>
            <a:ext cx="7643192" cy="4449763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 marL="800100" indent="-342900">
              <a:buFont typeface="Calibri" panose="020F0502020204030204" pitchFamily="34" charset="0"/>
              <a:buChar char="−"/>
              <a:defRPr sz="2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676400"/>
            <a:ext cx="683568" cy="4495800"/>
          </a:xfrm>
          <a:prstGeom prst="rect">
            <a:avLst/>
          </a:prstGeom>
          <a:solidFill>
            <a:srgbClr val="516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83568" cy="1600200"/>
          </a:xfrm>
          <a:prstGeom prst="rect">
            <a:avLst/>
          </a:prstGeom>
          <a:solidFill>
            <a:srgbClr val="651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202362"/>
            <a:ext cx="9144000" cy="6556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349546"/>
            <a:ext cx="4320480" cy="3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8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5D799D7-858A-4102-9CD4-9DE9C4D243DC}" type="datetimeFigureOut">
              <a:rPr lang="en-CA" smtClean="0"/>
              <a:pPr/>
              <a:t>2023-10-04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85421F-57AA-4822-92FA-5F7F97F7312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01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ac.on.ca/fr/premier-cycle-gui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ide@ouac.on.ca" TargetMode="External"/><Relationship Id="rId2" Type="http://schemas.openxmlformats.org/officeDocument/2006/relationships/hyperlink" Target="http://www.ouac.on.ca/fr/fa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uac.on.ca/fr/premier-cycle-gui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uac.on.ca/fr/premier-cycle-gui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ide@ouac.on.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" y="1916832"/>
            <a:ext cx="9134872" cy="759890"/>
          </a:xfrm>
        </p:spPr>
        <p:txBody>
          <a:bodyPr>
            <a:normAutofit fontScale="90000"/>
          </a:bodyPr>
          <a:lstStyle/>
          <a:p>
            <a:r>
              <a:rPr lang="fr-CA" dirty="0"/>
              <a:t>Modification de votre demande préalablement remplie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28" y="2996952"/>
            <a:ext cx="9144000" cy="1540685"/>
          </a:xfrm>
        </p:spPr>
        <p:txBody>
          <a:bodyPr>
            <a:normAutofit/>
          </a:bodyPr>
          <a:lstStyle/>
          <a:p>
            <a:r>
              <a:rPr lang="fr-FR" sz="2400" dirty="0"/>
              <a:t>Demande de premier cycle </a:t>
            </a:r>
          </a:p>
          <a:p>
            <a:r>
              <a:rPr lang="fr-FR" sz="2400" dirty="0"/>
              <a:t>Instructions pour les élèves du secondaire de l’Ontario</a:t>
            </a:r>
            <a:endParaRPr lang="fr-FR" sz="2400" b="1" dirty="0"/>
          </a:p>
          <a:p>
            <a:r>
              <a:rPr lang="fr-FR" sz="2400" b="1" dirty="0">
                <a:hlinkClick r:id="rId3"/>
              </a:rPr>
              <a:t>www.ouac.on.ca/fr/premier-cycle-guide</a:t>
            </a:r>
            <a:r>
              <a:rPr lang="fr-FR" sz="2400" b="1" dirty="0"/>
              <a:t>  </a:t>
            </a:r>
            <a:endParaRPr lang="en-CA" dirty="0"/>
          </a:p>
        </p:txBody>
      </p:sp>
      <p:pic>
        <p:nvPicPr>
          <p:cNvPr id="3" name="Graphic 2" descr="Logo de la Demande de premier cycle.">
            <a:extLst>
              <a:ext uri="{FF2B5EF4-FFF2-40B4-BE49-F238E27FC236}">
                <a16:creationId xmlns:a16="http://schemas.microsoft.com/office/drawing/2014/main" id="{C965AED5-CD6B-B4D4-CFCD-246A3224C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6556" y="404664"/>
            <a:ext cx="1656184" cy="13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4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Effectuer des modifications à vos choix existants</a:t>
            </a:r>
            <a:endParaRPr lang="en-CA" dirty="0"/>
          </a:p>
        </p:txBody>
      </p:sp>
      <p:grpSp>
        <p:nvGrpSpPr>
          <p:cNvPr id="8" name="Group 7" descr="Capture d'écran de la page Mes choix avec l’icône d’édition indiquée.">
            <a:extLst>
              <a:ext uri="{FF2B5EF4-FFF2-40B4-BE49-F238E27FC236}">
                <a16:creationId xmlns:a16="http://schemas.microsoft.com/office/drawing/2014/main" id="{6719F191-8C7F-A512-A343-CDF2D0BCC1BF}"/>
              </a:ext>
            </a:extLst>
          </p:cNvPr>
          <p:cNvGrpSpPr/>
          <p:nvPr/>
        </p:nvGrpSpPr>
        <p:grpSpPr>
          <a:xfrm>
            <a:off x="1043608" y="1791643"/>
            <a:ext cx="3734321" cy="2690023"/>
            <a:chOff x="1043608" y="1791643"/>
            <a:chExt cx="3734321" cy="2690023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397E519-DBA1-8438-5009-FA364E7F3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1791643"/>
              <a:ext cx="3734321" cy="2600688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4AAF27-6DBC-5A11-4AB5-D0136C877BBE}"/>
                </a:ext>
              </a:extLst>
            </p:cNvPr>
            <p:cNvSpPr/>
            <p:nvPr/>
          </p:nvSpPr>
          <p:spPr>
            <a:xfrm>
              <a:off x="3995936" y="3933056"/>
              <a:ext cx="572716" cy="548610"/>
            </a:xfrm>
            <a:prstGeom prst="ellipse">
              <a:avLst/>
            </a:prstGeom>
            <a:noFill/>
            <a:ln w="3810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66337"/>
            <a:ext cx="4248472" cy="114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200" b="1" dirty="0"/>
              <a:t>Nota : </a:t>
            </a:r>
            <a:r>
              <a:rPr lang="fr-FR" sz="2200" dirty="0"/>
              <a:t>Si vous avez une offre d’admission active, ou si vous avez accepté une offre, vous ne pourrez pas modifier les détails relatifs au programme. </a:t>
            </a:r>
          </a:p>
          <a:p>
            <a:endParaRPr lang="en-CA" dirty="0"/>
          </a:p>
        </p:txBody>
      </p:sp>
      <p:sp>
        <p:nvSpPr>
          <p:cNvPr id="5" name="AutoShape 8" descr="&#10;"/>
          <p:cNvSpPr>
            <a:spLocks noChangeArrowheads="1"/>
          </p:cNvSpPr>
          <p:nvPr/>
        </p:nvSpPr>
        <p:spPr bwMode="auto">
          <a:xfrm>
            <a:off x="5461433" y="1782688"/>
            <a:ext cx="3225367" cy="1015663"/>
          </a:xfrm>
          <a:prstGeom prst="wedgeRectCallout">
            <a:avLst>
              <a:gd name="adj1" fmla="val -77172"/>
              <a:gd name="adj2" fmla="val 176501"/>
            </a:avLst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Pour modifier les détails d’un choix existant, cliquez sur l’icône d’édition.</a:t>
            </a:r>
            <a:endParaRPr lang="en-US" sz="20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1432" y="3818906"/>
            <a:ext cx="3287031" cy="1938992"/>
          </a:xfrm>
          <a:prstGeom prst="rect">
            <a:avLst/>
          </a:prstGeom>
          <a:solidFill>
            <a:srgbClr val="F2DFDD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Pour un choix d’université ou de programme figurant déjà à votre demande, vous ne pouvez modifier que les détails précisés initialement. </a:t>
            </a:r>
          </a:p>
        </p:txBody>
      </p:sp>
    </p:spTree>
    <p:extLst>
      <p:ext uri="{BB962C8B-B14F-4D97-AF65-F5344CB8AC3E}">
        <p14:creationId xmlns:p14="http://schemas.microsoft.com/office/powerpoint/2010/main" val="105941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fr-FR" dirty="0"/>
              <a:t>Répondre à une offre d’admission d’une université</a:t>
            </a:r>
            <a:endParaRPr lang="en-CA" dirty="0"/>
          </a:p>
        </p:txBody>
      </p:sp>
      <p:grpSp>
        <p:nvGrpSpPr>
          <p:cNvPr id="3" name="Group 2" descr="Capture d'écran de la page Mes offres avec l’icône de l'oeil indiquée.">
            <a:extLst>
              <a:ext uri="{FF2B5EF4-FFF2-40B4-BE49-F238E27FC236}">
                <a16:creationId xmlns:a16="http://schemas.microsoft.com/office/drawing/2014/main" id="{9C32C82A-47E6-F4EC-4111-B21CAC7E2F77}"/>
              </a:ext>
            </a:extLst>
          </p:cNvPr>
          <p:cNvGrpSpPr/>
          <p:nvPr/>
        </p:nvGrpSpPr>
        <p:grpSpPr>
          <a:xfrm>
            <a:off x="1043608" y="2559746"/>
            <a:ext cx="7799784" cy="3329855"/>
            <a:chOff x="1043608" y="2559746"/>
            <a:chExt cx="7799784" cy="3329855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3B71544-0575-0A46-8516-614892499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559746"/>
              <a:ext cx="7799784" cy="3329855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143506-2582-C8C7-ADB6-3D375FD564BB}"/>
                </a:ext>
              </a:extLst>
            </p:cNvPr>
            <p:cNvSpPr/>
            <p:nvPr/>
          </p:nvSpPr>
          <p:spPr>
            <a:xfrm>
              <a:off x="5220072" y="4725144"/>
              <a:ext cx="572716" cy="548610"/>
            </a:xfrm>
            <a:prstGeom prst="ellipse">
              <a:avLst/>
            </a:prstGeom>
            <a:noFill/>
            <a:ln w="3810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AutoShape 9" descr="&#10;"/>
          <p:cNvSpPr>
            <a:spLocks noChangeArrowheads="1"/>
          </p:cNvSpPr>
          <p:nvPr/>
        </p:nvSpPr>
        <p:spPr bwMode="auto">
          <a:xfrm>
            <a:off x="6084168" y="1376909"/>
            <a:ext cx="2759224" cy="2708434"/>
          </a:xfrm>
          <a:prstGeom prst="wedgeRectCallout">
            <a:avLst>
              <a:gd name="adj1" fmla="val -70059"/>
              <a:gd name="adj2" fmla="val 79093"/>
            </a:avLst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Pour répondre à une offre d’admission, cliquez sur « Mes offres », puis cliquez sur l’icône de l’œil.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Vous pouvez choisir une offre ou une autre offre.</a:t>
            </a:r>
          </a:p>
        </p:txBody>
      </p:sp>
    </p:spTree>
    <p:extLst>
      <p:ext uri="{BB962C8B-B14F-4D97-AF65-F5344CB8AC3E}">
        <p14:creationId xmlns:p14="http://schemas.microsoft.com/office/powerpoint/2010/main" val="246705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Accepter </a:t>
            </a:r>
            <a:r>
              <a:rPr lang="en-CA" dirty="0" err="1"/>
              <a:t>ou</a:t>
            </a:r>
            <a:r>
              <a:rPr lang="en-CA" dirty="0"/>
              <a:t> refuser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offre</a:t>
            </a:r>
            <a:endParaRPr lang="en-CA" dirty="0"/>
          </a:p>
        </p:txBody>
      </p:sp>
      <p:pic>
        <p:nvPicPr>
          <p:cNvPr id="4" name="Picture 3" descr="Capture d'écran d'une page d'offre.">
            <a:extLst>
              <a:ext uri="{FF2B5EF4-FFF2-40B4-BE49-F238E27FC236}">
                <a16:creationId xmlns:a16="http://schemas.microsoft.com/office/drawing/2014/main" id="{11E6DCB3-0664-98E1-BE7D-EE8E81DE1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95" y="1271111"/>
            <a:ext cx="4215242" cy="4852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0425C2-D865-4AFD-A81A-001234FB0F1F}"/>
              </a:ext>
            </a:extLst>
          </p:cNvPr>
          <p:cNvSpPr txBox="1"/>
          <p:nvPr/>
        </p:nvSpPr>
        <p:spPr>
          <a:xfrm>
            <a:off x="4554901" y="2724763"/>
            <a:ext cx="4320480" cy="707886"/>
          </a:xfrm>
          <a:prstGeom prst="rect">
            <a:avLst/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Pour répondre à une offre, cliquez sur « Accepter » ou « Refuser ».</a:t>
            </a:r>
            <a:endParaRPr lang="en-CA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Annuler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offer </a:t>
            </a:r>
            <a:r>
              <a:rPr lang="en-CA" dirty="0" err="1"/>
              <a:t>d’admission</a:t>
            </a:r>
            <a:endParaRPr lang="en-CA" dirty="0"/>
          </a:p>
        </p:txBody>
      </p:sp>
      <p:pic>
        <p:nvPicPr>
          <p:cNvPr id="7" name="Picture 6" descr="Capture d'écran d'une page d'une offre préalablement acceptée.">
            <a:extLst>
              <a:ext uri="{FF2B5EF4-FFF2-40B4-BE49-F238E27FC236}">
                <a16:creationId xmlns:a16="http://schemas.microsoft.com/office/drawing/2014/main" id="{9BDADA62-4022-EB81-2066-B37062744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46" y="1204870"/>
            <a:ext cx="4182516" cy="4820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3107356"/>
            <a:ext cx="4942892" cy="1015663"/>
          </a:xfrm>
          <a:prstGeom prst="rect">
            <a:avLst/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Pour annuler une offre d’admission préalablement acceptée, cliquez sur « Annuler ».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Soumettre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réponse</a:t>
            </a:r>
            <a:endParaRPr lang="en-CA" dirty="0"/>
          </a:p>
        </p:txBody>
      </p:sp>
      <p:pic>
        <p:nvPicPr>
          <p:cNvPr id="3" name="Picture 2" descr="Capture d'écran des boutons « Je suis prêt(e) à soumettre ma réponse/mes modifications » et « Je souhaite effectuer d’autres modifications » ">
            <a:extLst>
              <a:ext uri="{FF2B5EF4-FFF2-40B4-BE49-F238E27FC236}">
                <a16:creationId xmlns:a16="http://schemas.microsoft.com/office/drawing/2014/main" id="{55D4EBD5-1F88-883B-C2C8-C3A34BD84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33583"/>
            <a:ext cx="6134956" cy="2286319"/>
          </a:xfrm>
          <a:prstGeom prst="rect">
            <a:avLst/>
          </a:prstGeom>
        </p:spPr>
      </p:pic>
      <p:sp>
        <p:nvSpPr>
          <p:cNvPr id="5" name="TextBox 4" descr="&#10;"/>
          <p:cNvSpPr txBox="1"/>
          <p:nvPr/>
        </p:nvSpPr>
        <p:spPr>
          <a:xfrm>
            <a:off x="1460824" y="4181257"/>
            <a:ext cx="7143624" cy="1631216"/>
          </a:xfrm>
          <a:prstGeom prst="rect">
            <a:avLst/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Pour continuer, 2 options vous seront offertes. Cliquez sur </a:t>
            </a:r>
            <a:br>
              <a:rPr lang="fr-FR" sz="2000" dirty="0">
                <a:latin typeface="Arial" charset="0"/>
              </a:rPr>
            </a:br>
            <a:r>
              <a:rPr lang="fr-FR" sz="2000" dirty="0">
                <a:latin typeface="Arial" charset="0"/>
              </a:rPr>
              <a:t>« Je suis prêt(e) à soumettre ma réponse/mes modifications » pour passer à la page Revue et paiement ou cliquez sur </a:t>
            </a:r>
            <a:br>
              <a:rPr lang="fr-FR" sz="2000" dirty="0">
                <a:latin typeface="Arial" charset="0"/>
              </a:rPr>
            </a:br>
            <a:r>
              <a:rPr lang="fr-FR" sz="2000" dirty="0">
                <a:latin typeface="Arial" charset="0"/>
              </a:rPr>
              <a:t>« Je souhaite effectuer d’autres modifications » si vous avez d’autres modifications à apporter.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1143000"/>
          </a:xfrm>
        </p:spPr>
        <p:txBody>
          <a:bodyPr>
            <a:noAutofit/>
          </a:bodyPr>
          <a:lstStyle/>
          <a:p>
            <a:r>
              <a:rPr lang="fr-FR" dirty="0"/>
              <a:t>Complétez le processus Revue et paiement</a:t>
            </a:r>
            <a:endParaRPr lang="en-CA" dirty="0"/>
          </a:p>
        </p:txBody>
      </p:sp>
      <p:pic>
        <p:nvPicPr>
          <p:cNvPr id="4" name="Picture 3" descr="Capture d'écran de la page Sommaire de révision avec le lien « Vérifier et soumettre » dans le menu de navigation Liens rapides indiqué.">
            <a:extLst>
              <a:ext uri="{FF2B5EF4-FFF2-40B4-BE49-F238E27FC236}">
                <a16:creationId xmlns:a16="http://schemas.microsoft.com/office/drawing/2014/main" id="{31C815E1-A89A-E088-CDA2-9633B4E52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52529"/>
            <a:ext cx="7289958" cy="4073037"/>
          </a:xfrm>
          <a:prstGeom prst="rect">
            <a:avLst/>
          </a:prstGeom>
        </p:spPr>
      </p:pic>
      <p:sp>
        <p:nvSpPr>
          <p:cNvPr id="7" name="AutoShape 9" descr="&#10;"/>
          <p:cNvSpPr>
            <a:spLocks noChangeArrowheads="1"/>
          </p:cNvSpPr>
          <p:nvPr/>
        </p:nvSpPr>
        <p:spPr bwMode="auto">
          <a:xfrm>
            <a:off x="5735866" y="3303320"/>
            <a:ext cx="3096344" cy="2811026"/>
          </a:xfrm>
          <a:prstGeom prst="wedgeRectCallout">
            <a:avLst>
              <a:gd name="adj1" fmla="val -144427"/>
              <a:gd name="adj2" fmla="val 31663"/>
            </a:avLst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20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Cliquez sur « Revue et paiement ».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charset="0"/>
              </a:rPr>
              <a:t>Vous </a:t>
            </a:r>
            <a:r>
              <a:rPr lang="fr-FR" sz="2000" b="1" dirty="0">
                <a:latin typeface="Arial" charset="0"/>
              </a:rPr>
              <a:t>devez</a:t>
            </a:r>
            <a:r>
              <a:rPr lang="fr-FR" sz="2000" dirty="0">
                <a:latin typeface="Arial" charset="0"/>
              </a:rPr>
              <a:t> compléter cette étape afin que l’OUAC et les universités reçoivent vos modifications et/ou vos réponses.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4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1143000"/>
          </a:xfrm>
        </p:spPr>
        <p:txBody>
          <a:bodyPr>
            <a:normAutofit fontScale="90000"/>
          </a:bodyPr>
          <a:lstStyle/>
          <a:p>
            <a:r>
              <a:rPr kumimoji="1" lang="fr-FR" dirty="0"/>
              <a:t>Mettre la touche finale à vos modifications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00499"/>
            <a:ext cx="76431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Passez en revue avec soin votre Sommaire des modifications.</a:t>
            </a:r>
            <a:endParaRPr lang="en-US" sz="2200" dirty="0"/>
          </a:p>
        </p:txBody>
      </p:sp>
      <p:pic>
        <p:nvPicPr>
          <p:cNvPr id="5" name="Picture 4" descr="Capture d'écran de la section &quot;« J’ai vérifié et j’accepte » de la page Sommaire des modifications.">
            <a:extLst>
              <a:ext uri="{FF2B5EF4-FFF2-40B4-BE49-F238E27FC236}">
                <a16:creationId xmlns:a16="http://schemas.microsoft.com/office/drawing/2014/main" id="{967D3FC8-08A6-66EB-A19B-1E6AC60EA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95" y="2411354"/>
            <a:ext cx="6657509" cy="17042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873316" y="4305624"/>
            <a:ext cx="2880320" cy="1584176"/>
          </a:xfrm>
          <a:prstGeom prst="wedgeRectCallout">
            <a:avLst>
              <a:gd name="adj1" fmla="val -101444"/>
              <a:gd name="adj2" fmla="val -65630"/>
            </a:avLst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Vous êtes satisfait de vos modifications?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Cliquez sur « J’ai vérifié et j’accepte » pour continuer.</a:t>
            </a:r>
          </a:p>
        </p:txBody>
      </p:sp>
    </p:spTree>
    <p:extLst>
      <p:ext uri="{BB962C8B-B14F-4D97-AF65-F5344CB8AC3E}">
        <p14:creationId xmlns:p14="http://schemas.microsoft.com/office/powerpoint/2010/main" val="914246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err="1"/>
              <a:t>Paiement</a:t>
            </a:r>
            <a:endParaRPr lang="en-CA" dirty="0"/>
          </a:p>
        </p:txBody>
      </p:sp>
      <p:pic>
        <p:nvPicPr>
          <p:cNvPr id="4" name="Picture 3" descr="Capture d'écran de la section Choisissez le mode de paiement de la page de Paiement.">
            <a:extLst>
              <a:ext uri="{FF2B5EF4-FFF2-40B4-BE49-F238E27FC236}">
                <a16:creationId xmlns:a16="http://schemas.microsoft.com/office/drawing/2014/main" id="{D97B0A94-4831-5F85-B99B-159ADA370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70" y="2454198"/>
            <a:ext cx="6144030" cy="19389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64088" y="4336538"/>
            <a:ext cx="3033810" cy="1323439"/>
          </a:xfrm>
          <a:prstGeom prst="rect">
            <a:avLst/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Vous </a:t>
            </a:r>
            <a:r>
              <a:rPr lang="fr-FR" sz="2000" b="1" dirty="0">
                <a:latin typeface="Arial" charset="0"/>
              </a:rPr>
              <a:t>devez </a:t>
            </a:r>
            <a:r>
              <a:rPr lang="fr-FR" sz="2000" dirty="0">
                <a:latin typeface="Arial" charset="0"/>
              </a:rPr>
              <a:t>régler les droits relatifs à vos modifications par carte de crédit ou débit.</a:t>
            </a:r>
          </a:p>
        </p:txBody>
      </p:sp>
    </p:spTree>
    <p:extLst>
      <p:ext uri="{BB962C8B-B14F-4D97-AF65-F5344CB8AC3E}">
        <p14:creationId xmlns:p14="http://schemas.microsoft.com/office/powerpoint/2010/main" val="120676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Confirmation des modifications</a:t>
            </a:r>
            <a:endParaRPr lang="en-CA" dirty="0"/>
          </a:p>
        </p:txBody>
      </p:sp>
      <p:pic>
        <p:nvPicPr>
          <p:cNvPr id="6" name="Picture 5" descr="Capture d'écran de la page Complet.">
            <a:extLst>
              <a:ext uri="{FF2B5EF4-FFF2-40B4-BE49-F238E27FC236}">
                <a16:creationId xmlns:a16="http://schemas.microsoft.com/office/drawing/2014/main" id="{5255D661-C2EA-D173-1FD1-1FAFA23FB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7643192" cy="25549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8024" y="3429780"/>
            <a:ext cx="3749638" cy="1631216"/>
          </a:xfrm>
          <a:prstGeom prst="rect">
            <a:avLst/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Une fois cet écran affiché, vous saurez que vous avez réussi à soumettre vos modifications ou réponses aux offres d’admission à l'OUAC.</a:t>
            </a:r>
          </a:p>
        </p:txBody>
      </p:sp>
    </p:spTree>
    <p:extLst>
      <p:ext uri="{BB962C8B-B14F-4D97-AF65-F5344CB8AC3E}">
        <p14:creationId xmlns:p14="http://schemas.microsoft.com/office/powerpoint/2010/main" val="402964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Réponses</a:t>
            </a:r>
            <a:endParaRPr lang="en-CA" dirty="0"/>
          </a:p>
        </p:txBody>
      </p:sp>
      <p:pic>
        <p:nvPicPr>
          <p:cNvPr id="6" name="Picture 5" descr="Capture d'écran du message de confirmation.">
            <a:extLst>
              <a:ext uri="{FF2B5EF4-FFF2-40B4-BE49-F238E27FC236}">
                <a16:creationId xmlns:a16="http://schemas.microsoft.com/office/drawing/2014/main" id="{59BE2794-7696-283E-9A57-736473CB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87043"/>
            <a:ext cx="4632474" cy="34052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7638"/>
            <a:ext cx="76431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2200" dirty="0"/>
          </a:p>
          <a:p>
            <a:pPr marL="0" indent="0">
              <a:buNone/>
            </a:pPr>
            <a:endParaRPr lang="fr-CA" sz="2200" dirty="0"/>
          </a:p>
          <a:p>
            <a:pPr marL="0" indent="0">
              <a:buNone/>
            </a:pPr>
            <a:endParaRPr lang="fr-CA" sz="2200" dirty="0"/>
          </a:p>
          <a:p>
            <a:pPr marL="0" indent="0">
              <a:buNone/>
            </a:pPr>
            <a:endParaRPr lang="fr-CA" sz="2200" dirty="0"/>
          </a:p>
          <a:p>
            <a:pPr marL="0" indent="0">
              <a:buNone/>
            </a:pPr>
            <a:endParaRPr lang="fr-CA" sz="2200" dirty="0"/>
          </a:p>
          <a:p>
            <a:pPr marL="0" indent="0">
              <a:buNone/>
            </a:pPr>
            <a:endParaRPr lang="fr-CA" sz="2200" dirty="0"/>
          </a:p>
          <a:p>
            <a:pPr marL="0" indent="0">
              <a:buNone/>
            </a:pPr>
            <a:endParaRPr lang="fr-CA" sz="2200" dirty="0"/>
          </a:p>
          <a:p>
            <a:pPr marL="0" indent="0">
              <a:buNone/>
            </a:pPr>
            <a:endParaRPr lang="fr-CA" sz="2200" dirty="0"/>
          </a:p>
          <a:p>
            <a:pPr marL="0" indent="0">
              <a:buNone/>
            </a:pPr>
            <a:r>
              <a:rPr lang="fr-CA" sz="2200" b="1" dirty="0"/>
              <a:t>Nota : </a:t>
            </a:r>
            <a:r>
              <a:rPr lang="fr-FR" sz="2200" dirty="0"/>
              <a:t>Vous recevrez 1 seul numéro de confirmation par courriel pour toutes les modifications ou réponses aux offres effectuées lors d’une même session.</a:t>
            </a:r>
            <a:endParaRPr lang="fr-CA" sz="2200" b="1" dirty="0"/>
          </a:p>
        </p:txBody>
      </p:sp>
      <p:sp>
        <p:nvSpPr>
          <p:cNvPr id="4" name="Rectangle 6" descr="&#10;">
            <a:extLst>
              <a:ext uri="{FF2B5EF4-FFF2-40B4-BE49-F238E27FC236}">
                <a16:creationId xmlns:a16="http://schemas.microsoft.com/office/drawing/2014/main" id="{7F5AB265-F28B-AD7D-44B1-5F6E96527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77" y="1256716"/>
            <a:ext cx="4238015" cy="2246769"/>
          </a:xfrm>
          <a:prstGeom prst="rect">
            <a:avLst/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latin typeface="Arial" charset="0"/>
              </a:rPr>
              <a:t>Connectez-vous de nouveau à votre compte après 1 jour ouvrable pour vérifier vos réponses et consulter votre boîte de réception pour la confirmation que votre réponse a été soumise avec succès.</a:t>
            </a:r>
          </a:p>
        </p:txBody>
      </p:sp>
    </p:spTree>
    <p:extLst>
      <p:ext uri="{BB962C8B-B14F-4D97-AF65-F5344CB8AC3E}">
        <p14:creationId xmlns:p14="http://schemas.microsoft.com/office/powerpoint/2010/main" val="189076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Après que vous avez soumis votre demande</a:t>
            </a:r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Connectez-vous de nouveau à votre demande </a:t>
            </a:r>
          </a:p>
          <a:p>
            <a:pPr marL="0" indent="0">
              <a:buNone/>
            </a:pPr>
            <a:r>
              <a:rPr lang="fr-FR" sz="2200" dirty="0"/>
              <a:t>pour :</a:t>
            </a:r>
          </a:p>
          <a:p>
            <a:pPr marL="0" indent="0">
              <a:buNone/>
            </a:pPr>
            <a:endParaRPr lang="fr-FR" sz="2200" dirty="0"/>
          </a:p>
          <a:p>
            <a:r>
              <a:rPr lang="fr-FR" sz="2200" dirty="0"/>
              <a:t>Acquitter vos droits de demande d'admission, si vous ne l’avez pas déjà fait.</a:t>
            </a:r>
          </a:p>
          <a:p>
            <a:r>
              <a:rPr lang="fr-FR" sz="2200" dirty="0"/>
              <a:t>Réviser toutes les données fournies à l’OUAC.</a:t>
            </a:r>
          </a:p>
          <a:p>
            <a:r>
              <a:rPr lang="fr-FR" sz="2200" dirty="0"/>
              <a:t>Modifier vos données personnelles et vos choix d’université et de programme (une fois vos droits reçus et traités).</a:t>
            </a:r>
          </a:p>
          <a:p>
            <a:r>
              <a:rPr lang="fr-FR" sz="2200" dirty="0"/>
              <a:t>Répondre aux offres d’admission des universités.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725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Besoin</a:t>
            </a:r>
            <a:r>
              <a:rPr lang="en-CA" dirty="0"/>
              <a:t> </a:t>
            </a:r>
            <a:r>
              <a:rPr lang="en-CA" dirty="0" err="1"/>
              <a:t>d’aide</a:t>
            </a:r>
            <a:r>
              <a:rPr lang="en-CA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2200" dirty="0"/>
              <a:t>Lisez la section « FAQ » et autres renseignements dans notre site Web </a:t>
            </a:r>
            <a:r>
              <a:rPr lang="fr-CA" sz="2200"/>
              <a:t>: </a:t>
            </a:r>
            <a:r>
              <a:rPr lang="fr-CA" sz="2200">
                <a:hlinkClick r:id="rId2"/>
              </a:rPr>
              <a:t>www.ouac.on.ca/fr/faq</a:t>
            </a:r>
            <a:r>
              <a:rPr lang="fr-CA" sz="2200"/>
              <a:t>.</a:t>
            </a:r>
            <a:endParaRPr lang="fr-CA" sz="2200" dirty="0"/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CA" sz="2200" dirty="0" err="1"/>
              <a:t>Communiquez</a:t>
            </a:r>
            <a:r>
              <a:rPr lang="en-CA" sz="2200" dirty="0"/>
              <a:t> avec nous :  </a:t>
            </a:r>
          </a:p>
          <a:p>
            <a:pPr marL="0" indent="0">
              <a:buNone/>
            </a:pPr>
            <a:r>
              <a:rPr lang="en-CA" sz="2200" dirty="0"/>
              <a:t>OUAC</a:t>
            </a:r>
          </a:p>
          <a:p>
            <a:pPr marL="0" indent="0">
              <a:buNone/>
            </a:pPr>
            <a:r>
              <a:rPr lang="en-CA" sz="2200" dirty="0"/>
              <a:t>170 Research Lane</a:t>
            </a:r>
            <a:br>
              <a:rPr lang="en-CA" sz="2200" dirty="0"/>
            </a:br>
            <a:r>
              <a:rPr lang="en-CA" sz="2200" dirty="0"/>
              <a:t>Guelph (Ontario)  N1G 5E2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CA" sz="2200" dirty="0" err="1"/>
              <a:t>Téléphone</a:t>
            </a:r>
            <a:r>
              <a:rPr lang="en-CA" sz="2200" dirty="0"/>
              <a:t> : 519 823-1063</a:t>
            </a:r>
          </a:p>
          <a:p>
            <a:pPr marL="0" indent="0">
              <a:buNone/>
            </a:pPr>
            <a:r>
              <a:rPr lang="en-CA" sz="2200" dirty="0" err="1"/>
              <a:t>Télécopieur</a:t>
            </a:r>
            <a:r>
              <a:rPr lang="en-CA" sz="2200" dirty="0"/>
              <a:t> : 519 823-5232 </a:t>
            </a:r>
          </a:p>
          <a:p>
            <a:pPr marL="0" indent="0">
              <a:buNone/>
            </a:pPr>
            <a:r>
              <a:rPr lang="en-CA" sz="2200" dirty="0" err="1"/>
              <a:t>Adresse</a:t>
            </a:r>
            <a:r>
              <a:rPr lang="en-CA" sz="2200" dirty="0"/>
              <a:t> </a:t>
            </a:r>
            <a:r>
              <a:rPr lang="en-CA" sz="2200" dirty="0" err="1"/>
              <a:t>électronique</a:t>
            </a:r>
            <a:r>
              <a:rPr lang="en-CA" sz="2200" dirty="0"/>
              <a:t> : </a:t>
            </a:r>
            <a:r>
              <a:rPr lang="en-CA" sz="2200" dirty="0">
                <a:hlinkClick r:id="rId3"/>
              </a:rPr>
              <a:t>aide@ouac.on.ca</a:t>
            </a:r>
            <a:endParaRPr lang="en-CA" sz="2200" dirty="0"/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CA" sz="2200" dirty="0"/>
              <a:t>Site Web : </a:t>
            </a:r>
            <a:r>
              <a:rPr lang="en-CA" sz="2200" dirty="0">
                <a:hlinkClick r:id="rId4"/>
              </a:rPr>
              <a:t>www.ouac.on.ca/fr/premier-cycle-guide</a:t>
            </a:r>
            <a:r>
              <a:rPr lang="en-CA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85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Accéder à votre demande dûment remplie</a:t>
            </a:r>
            <a:endParaRPr lang="en-CA" dirty="0"/>
          </a:p>
        </p:txBody>
      </p:sp>
      <p:grpSp>
        <p:nvGrpSpPr>
          <p:cNvPr id="9" name="Group 8" descr="Capture d'écran de la page de Premier cycle avec le bouton « Faire demande » encerclé.">
            <a:extLst>
              <a:ext uri="{FF2B5EF4-FFF2-40B4-BE49-F238E27FC236}">
                <a16:creationId xmlns:a16="http://schemas.microsoft.com/office/drawing/2014/main" id="{EB4883F6-AFF7-1658-4116-2754AA8C1A53}"/>
              </a:ext>
            </a:extLst>
          </p:cNvPr>
          <p:cNvGrpSpPr/>
          <p:nvPr/>
        </p:nvGrpSpPr>
        <p:grpSpPr>
          <a:xfrm>
            <a:off x="1043608" y="1498310"/>
            <a:ext cx="5514255" cy="1693590"/>
            <a:chOff x="1043608" y="1498310"/>
            <a:chExt cx="5514255" cy="16935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429B98-51C1-9C30-A833-A68ADF85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772" y="1498310"/>
              <a:ext cx="5488091" cy="169359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738CE9-479F-5140-C9E1-C56E7326379D}"/>
                </a:ext>
              </a:extLst>
            </p:cNvPr>
            <p:cNvSpPr/>
            <p:nvPr/>
          </p:nvSpPr>
          <p:spPr>
            <a:xfrm>
              <a:off x="1043608" y="2753416"/>
              <a:ext cx="1263889" cy="405311"/>
            </a:xfrm>
            <a:prstGeom prst="ellipse">
              <a:avLst/>
            </a:prstGeom>
            <a:noFill/>
            <a:ln w="3810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" name="Group 2" descr="Capture d'écran de la page Connexion avec le bouton « Connexion » encerclé.">
            <a:extLst>
              <a:ext uri="{FF2B5EF4-FFF2-40B4-BE49-F238E27FC236}">
                <a16:creationId xmlns:a16="http://schemas.microsoft.com/office/drawing/2014/main" id="{FCBA7CA9-9347-16FD-0E36-2D8F7BE9F264}"/>
              </a:ext>
            </a:extLst>
          </p:cNvPr>
          <p:cNvGrpSpPr/>
          <p:nvPr/>
        </p:nvGrpSpPr>
        <p:grpSpPr>
          <a:xfrm>
            <a:off x="5652148" y="2136630"/>
            <a:ext cx="3069936" cy="3600401"/>
            <a:chOff x="5652148" y="2136630"/>
            <a:chExt cx="3069936" cy="36004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437EC6-FDDB-8D9F-6984-D8997DD3D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00" t="5214" r="54108" b="5214"/>
            <a:stretch/>
          </p:blipFill>
          <p:spPr>
            <a:xfrm>
              <a:off x="5652148" y="2136630"/>
              <a:ext cx="3069936" cy="360040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703692B-4A0C-255B-E440-3B4BCA65649A}"/>
                </a:ext>
              </a:extLst>
            </p:cNvPr>
            <p:cNvSpPr/>
            <p:nvPr/>
          </p:nvSpPr>
          <p:spPr>
            <a:xfrm>
              <a:off x="6156175" y="4725144"/>
              <a:ext cx="2208779" cy="883862"/>
            </a:xfrm>
            <a:prstGeom prst="ellipse">
              <a:avLst/>
            </a:prstGeom>
            <a:noFill/>
            <a:ln w="3810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5616" y="3709481"/>
            <a:ext cx="5256584" cy="1015663"/>
          </a:xfrm>
          <a:prstGeom prst="rect">
            <a:avLst/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Utilisez la même adresse URL où vous avez accédé à votre demande la première fois :</a:t>
            </a:r>
            <a:br>
              <a:rPr lang="en-US" sz="2000" dirty="0">
                <a:latin typeface="Arial" charset="0"/>
              </a:rPr>
            </a:br>
            <a:r>
              <a:rPr lang="en-US" sz="2000" b="1" dirty="0">
                <a:latin typeface="Arial" charset="0"/>
                <a:hlinkClick r:id="rId4"/>
              </a:rPr>
              <a:t>www.ouac.on.ca/fr/premier-cycle-guide</a:t>
            </a:r>
            <a:r>
              <a:rPr lang="en-US" sz="2000" b="1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5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Modifier votre mode de paiement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021686" y="1240884"/>
            <a:ext cx="7854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Si vous avez préalablement opté pour le mode de paiement bancaire en ligne, il vous est possible de choisir le paiement par carte de crédit ou débit après 1 jour ouvrable.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apture d'écran de la section Choisissez le mode de paiement de la page Paiement.">
            <a:extLst>
              <a:ext uri="{FF2B5EF4-FFF2-40B4-BE49-F238E27FC236}">
                <a16:creationId xmlns:a16="http://schemas.microsoft.com/office/drawing/2014/main" id="{A675CAEC-34A0-7011-D1D9-6F23183F2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5344271" cy="22577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2756" y="4653136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Nota :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 Lors des périodes de pointe, il faut compter jusqu’à 1 semaine pour traiter votre demande après avoir soumis votre paiement. Vous pourrez ensuite ouvrir une nouvelle session et procéder à la révision ou à la modification de votre demande.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7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51488"/>
            <a:ext cx="7643192" cy="1143000"/>
          </a:xfrm>
        </p:spPr>
        <p:txBody>
          <a:bodyPr/>
          <a:lstStyle/>
          <a:p>
            <a:r>
              <a:rPr lang="en-CA" dirty="0"/>
              <a:t>Modifier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demande</a:t>
            </a:r>
            <a:endParaRPr lang="en-CA" dirty="0"/>
          </a:p>
        </p:txBody>
      </p:sp>
      <p:pic>
        <p:nvPicPr>
          <p:cNvPr id="4" name="Picture 3" descr="Capture d'écran du menu de navigation Liens rapides de la Demande de premier cycle.">
            <a:extLst>
              <a:ext uri="{FF2B5EF4-FFF2-40B4-BE49-F238E27FC236}">
                <a16:creationId xmlns:a16="http://schemas.microsoft.com/office/drawing/2014/main" id="{F6E4C7EF-E7B4-5DD6-98FC-07D3CA8DA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7170" r="6291" b="2370"/>
          <a:stretch/>
        </p:blipFill>
        <p:spPr>
          <a:xfrm>
            <a:off x="1475655" y="1700807"/>
            <a:ext cx="1728193" cy="41044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156176" y="3140968"/>
            <a:ext cx="2232248" cy="1631216"/>
          </a:xfrm>
          <a:prstGeom prst="wedgeRectCallout">
            <a:avLst>
              <a:gd name="adj1" fmla="val -190815"/>
              <a:gd name="adj2" fmla="val 18766"/>
            </a:avLst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Utilisez le menu de navigation Liens rapides pour naviguer entre les sections.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2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r>
              <a:rPr lang="fr-FR" sz="3200" dirty="0"/>
              <a:t>Modifier vos renseignements personnels et vos coordonnées (1 de 2)</a:t>
            </a:r>
            <a:endParaRPr lang="en-CA" sz="3200" dirty="0"/>
          </a:p>
        </p:txBody>
      </p:sp>
      <p:pic>
        <p:nvPicPr>
          <p:cNvPr id="7" name="Picture 6" descr="Capture d'écran de la page Renseignements de base.">
            <a:extLst>
              <a:ext uri="{FF2B5EF4-FFF2-40B4-BE49-F238E27FC236}">
                <a16:creationId xmlns:a16="http://schemas.microsoft.com/office/drawing/2014/main" id="{E97B5C9C-E0D1-8E27-9493-0E473A61C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39" y="1628800"/>
            <a:ext cx="5671647" cy="4591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2160439"/>
            <a:ext cx="3024336" cy="3016210"/>
          </a:xfrm>
          <a:prstGeom prst="rect">
            <a:avLst/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Vous ne pouvez pas modifier votre prénom, votre nom de famille, ni votre date de naissance.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Si ces renseignements doivent être modifiés, communiquez avec nous à l’adresse : </a:t>
            </a:r>
            <a:r>
              <a:rPr lang="fr-FR" sz="2000" dirty="0">
                <a:latin typeface="Arial" charset="0"/>
                <a:hlinkClick r:id="rId4"/>
              </a:rPr>
              <a:t>aide@ouac.on.ca</a:t>
            </a:r>
            <a:r>
              <a:rPr lang="fr-FR" sz="2000" dirty="0">
                <a:latin typeface="Arial" charset="0"/>
              </a:rPr>
              <a:t>.</a:t>
            </a:r>
            <a:endParaRPr lang="en-CA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1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Modifier vos renseignements personnels et vos coordonnées (2 de 2)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3" name="Group 2" descr="Capture d'écran de la section Adresse électronique.">
            <a:extLst>
              <a:ext uri="{FF2B5EF4-FFF2-40B4-BE49-F238E27FC236}">
                <a16:creationId xmlns:a16="http://schemas.microsoft.com/office/drawing/2014/main" id="{D97A8656-CB5C-A411-CE7F-F5D64075167E}"/>
              </a:ext>
            </a:extLst>
          </p:cNvPr>
          <p:cNvGrpSpPr/>
          <p:nvPr/>
        </p:nvGrpSpPr>
        <p:grpSpPr>
          <a:xfrm>
            <a:off x="1049855" y="1587454"/>
            <a:ext cx="3960502" cy="2633633"/>
            <a:chOff x="1049855" y="1587454"/>
            <a:chExt cx="3960502" cy="2633633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D9458661-ED0C-26E4-25F9-6FA4E67A7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855" y="1587454"/>
              <a:ext cx="3960502" cy="26336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28B882-D566-3745-5E61-48E20C954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626980"/>
              <a:ext cx="2429817" cy="3699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115616" y="4365104"/>
            <a:ext cx="4320480" cy="1631216"/>
          </a:xfrm>
          <a:prstGeom prst="rect">
            <a:avLst/>
          </a:prstGeom>
          <a:solidFill>
            <a:srgbClr val="F2DFDD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Assurez-vous de soumettre toutes vos modifications au fur et à mesure que vous modifiez les renseignements relatifs à votre demande.</a:t>
            </a:r>
          </a:p>
        </p:txBody>
      </p:sp>
      <p:sp>
        <p:nvSpPr>
          <p:cNvPr id="5" name="AutoShape 6" descr="&#10;"/>
          <p:cNvSpPr>
            <a:spLocks noChangeArrowheads="1"/>
          </p:cNvSpPr>
          <p:nvPr/>
        </p:nvSpPr>
        <p:spPr bwMode="auto">
          <a:xfrm>
            <a:off x="5724128" y="1417638"/>
            <a:ext cx="3168351" cy="3785652"/>
          </a:xfrm>
          <a:prstGeom prst="wedgeRectCallout">
            <a:avLst>
              <a:gd name="adj1" fmla="val -143008"/>
              <a:gd name="adj2" fmla="val -23243"/>
            </a:avLst>
          </a:prstGeom>
          <a:solidFill>
            <a:srgbClr val="DDE3EB"/>
          </a:solidFill>
          <a:ln w="9525">
            <a:solidFill>
              <a:srgbClr val="21596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Veuillez vérifier si l’adresse électronique est exacte et ajoutez vos choix d’université à votre « liste de contacts autorisés » ou « d'expéditeurs autorisés », afin de vous assurer que tous les messages soient acheminés à votre boîte de réception.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6C1B0D-BC7F-56A2-47DE-D7A427CF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1457" y="2769727"/>
            <a:ext cx="431066" cy="369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40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Ajouter</a:t>
            </a:r>
            <a:r>
              <a:rPr lang="en-CA" dirty="0"/>
              <a:t> de nouveaux programmes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75656" y="1641613"/>
            <a:ext cx="2924641" cy="3785652"/>
          </a:xfrm>
          <a:prstGeom prst="wedgeRectCallout">
            <a:avLst>
              <a:gd name="adj1" fmla="val 96301"/>
              <a:gd name="adj2" fmla="val 17376"/>
            </a:avLst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Cliquez sur « Mes </a:t>
            </a:r>
            <a:br>
              <a:rPr lang="fr-FR" sz="2000" dirty="0">
                <a:latin typeface="Arial" charset="0"/>
              </a:rPr>
            </a:br>
            <a:r>
              <a:rPr lang="fr-FR" sz="2000" dirty="0">
                <a:latin typeface="Arial" charset="0"/>
              </a:rPr>
              <a:t>choix », sélectionnez le programme de votre choix, puis saisissez-en les détails.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Cliquez sur</a:t>
            </a:r>
            <a:br>
              <a:rPr lang="fr-FR" sz="2000" dirty="0">
                <a:latin typeface="Arial" charset="0"/>
              </a:rPr>
            </a:br>
            <a:r>
              <a:rPr lang="fr-FR" sz="2000" dirty="0">
                <a:latin typeface="Arial" charset="0"/>
              </a:rPr>
              <a:t>« Enregistrer le programme ».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Vous retournerez ensuite à votre liste de choix.</a:t>
            </a:r>
          </a:p>
        </p:txBody>
      </p:sp>
      <p:pic>
        <p:nvPicPr>
          <p:cNvPr id="5" name="Picture 4" descr="Capture d'écran du menu de navigation Liens rapides avec le lien « Mes choix » indiqué.">
            <a:extLst>
              <a:ext uri="{FF2B5EF4-FFF2-40B4-BE49-F238E27FC236}">
                <a16:creationId xmlns:a16="http://schemas.microsoft.com/office/drawing/2014/main" id="{BECDFD68-1D8B-B786-6801-255F3907D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t="3287" r="4619" b="1475"/>
          <a:stretch/>
        </p:blipFill>
        <p:spPr>
          <a:xfrm>
            <a:off x="5940151" y="1417638"/>
            <a:ext cx="1800201" cy="43156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776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Retirer</a:t>
            </a:r>
            <a:r>
              <a:rPr lang="en-CA" dirty="0"/>
              <a:t> un </a:t>
            </a:r>
            <a:r>
              <a:rPr lang="en-CA" dirty="0" err="1"/>
              <a:t>choix</a:t>
            </a:r>
            <a:r>
              <a:rPr lang="en-CA" dirty="0"/>
              <a:t> </a:t>
            </a:r>
            <a:r>
              <a:rPr lang="en-CA" dirty="0" err="1"/>
              <a:t>existant</a:t>
            </a:r>
            <a:endParaRPr lang="en-CA" dirty="0"/>
          </a:p>
        </p:txBody>
      </p:sp>
      <p:grpSp>
        <p:nvGrpSpPr>
          <p:cNvPr id="6" name="Group 5" descr="Capture d'écran de la page Mes choix avec l’icône de la poubelle indiquée.">
            <a:extLst>
              <a:ext uri="{FF2B5EF4-FFF2-40B4-BE49-F238E27FC236}">
                <a16:creationId xmlns:a16="http://schemas.microsoft.com/office/drawing/2014/main" id="{36AE7851-5669-25EF-C4D4-60EB609E938A}"/>
              </a:ext>
            </a:extLst>
          </p:cNvPr>
          <p:cNvGrpSpPr/>
          <p:nvPr/>
        </p:nvGrpSpPr>
        <p:grpSpPr>
          <a:xfrm>
            <a:off x="1386409" y="1417638"/>
            <a:ext cx="6957589" cy="3885111"/>
            <a:chOff x="1386409" y="1417638"/>
            <a:chExt cx="6957589" cy="38851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6A1E3B-41F6-B88C-F4BA-9A4724195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409" y="1417638"/>
              <a:ext cx="6957589" cy="386081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A13AE29-46A6-936C-5BFB-9817947B6A78}"/>
                </a:ext>
              </a:extLst>
            </p:cNvPr>
            <p:cNvSpPr/>
            <p:nvPr/>
          </p:nvSpPr>
          <p:spPr>
            <a:xfrm>
              <a:off x="7471233" y="4754139"/>
              <a:ext cx="572716" cy="548610"/>
            </a:xfrm>
            <a:prstGeom prst="ellipse">
              <a:avLst/>
            </a:prstGeom>
            <a:noFill/>
            <a:ln w="38100">
              <a:solidFill>
                <a:srgbClr val="F0BF5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83768" y="4211215"/>
            <a:ext cx="2160240" cy="1631216"/>
          </a:xfrm>
          <a:prstGeom prst="wedgeRectCallout">
            <a:avLst>
              <a:gd name="adj1" fmla="val 187920"/>
              <a:gd name="adj2" fmla="val 2496"/>
            </a:avLst>
          </a:prstGeom>
          <a:solidFill>
            <a:srgbClr val="DDE3EB"/>
          </a:solidFill>
          <a:ln w="9525" algn="ctr">
            <a:solidFill>
              <a:srgbClr val="21596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000" dirty="0">
                <a:latin typeface="Arial" charset="0"/>
              </a:rPr>
              <a:t>Cliquez sur l’icône de la poubelle pour retirer votre choix.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43452"/>
      </p:ext>
    </p:extLst>
  </p:cSld>
  <p:clrMapOvr>
    <a:masterClrMapping/>
  </p:clrMapOvr>
</p:sld>
</file>

<file path=ppt/theme/theme1.xml><?xml version="1.0" encoding="utf-8"?>
<a:theme xmlns:a="http://schemas.openxmlformats.org/drawingml/2006/main" name="1_OUAC_presentatio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1608C"/>
      </a:hlink>
      <a:folHlink>
        <a:srgbClr val="5160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981</Words>
  <Application>Microsoft Office PowerPoint</Application>
  <PresentationFormat>On-screen Show (4:3)</PresentationFormat>
  <Paragraphs>94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1_OUAC_presentation</vt:lpstr>
      <vt:lpstr>Modification de votre demande préalablement remplie</vt:lpstr>
      <vt:lpstr>Après que vous avez soumis votre demande</vt:lpstr>
      <vt:lpstr>Accéder à votre demande dûment remplie</vt:lpstr>
      <vt:lpstr>Modifier votre mode de paiement</vt:lpstr>
      <vt:lpstr>Modifier votre demande</vt:lpstr>
      <vt:lpstr>Modifier vos renseignements personnels et vos coordonnées (1 de 2)</vt:lpstr>
      <vt:lpstr>Modifier vos renseignements personnels et vos coordonnées (2 de 2)</vt:lpstr>
      <vt:lpstr>Ajouter de nouveaux programmes</vt:lpstr>
      <vt:lpstr>Retirer un choix existant</vt:lpstr>
      <vt:lpstr>Effectuer des modifications à vos choix existants</vt:lpstr>
      <vt:lpstr>Répondre à une offre d’admission d’une université</vt:lpstr>
      <vt:lpstr>Accepter ou refuser une offre</vt:lpstr>
      <vt:lpstr>Annuler une offer d’admission</vt:lpstr>
      <vt:lpstr>Soumettre une réponse</vt:lpstr>
      <vt:lpstr>Complétez le processus Revue et paiement</vt:lpstr>
      <vt:lpstr>Mettre la touche finale à vos modifications</vt:lpstr>
      <vt:lpstr>Paiement</vt:lpstr>
      <vt:lpstr>Confirmation des modifications</vt:lpstr>
      <vt:lpstr>Réponses</vt:lpstr>
      <vt:lpstr>Besoin d’aide?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 de votre demande préalablement remplie</dc:title>
  <dc:creator>Centre de demande d’admission aux universités de l’Ontario</dc:creator>
  <cp:lastModifiedBy>Katherine Carr</cp:lastModifiedBy>
  <cp:revision>165</cp:revision>
  <cp:lastPrinted>2017-11-10T15:24:19Z</cp:lastPrinted>
  <dcterms:created xsi:type="dcterms:W3CDTF">2013-02-20T21:35:10Z</dcterms:created>
  <dcterms:modified xsi:type="dcterms:W3CDTF">2023-10-04T12:51:10Z</dcterms:modified>
</cp:coreProperties>
</file>